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0" r:id="rId13"/>
    <p:sldId id="272" r:id="rId14"/>
    <p:sldId id="273" r:id="rId15"/>
    <p:sldId id="267" r:id="rId16"/>
    <p:sldId id="268" r:id="rId17"/>
    <p:sldId id="274" r:id="rId18"/>
    <p:sldId id="257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4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E7182-0B6C-40F1-A8BF-61F36D46B4F7}" type="datetimeFigureOut">
              <a:rPr lang="sk-SK" smtClean="0"/>
              <a:pPr/>
              <a:t>17. 10. 2017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E9EF9-98D8-4D51-A048-0965CBCA8C8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B554-D1AA-40C0-A8E1-C667E89E7260}" type="datetime8">
              <a:rPr lang="sk-SK" smtClean="0"/>
              <a:pPr/>
              <a:t>17. 10. 2017 21:19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F1-DC1F-4455-B054-F269E3926C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D3FC-0994-45F6-A03E-EA9D1A5E6324}" type="datetime8">
              <a:rPr lang="sk-SK" smtClean="0"/>
              <a:pPr/>
              <a:t>17. 10. 2017 21:19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F1-DC1F-4455-B054-F269E3926C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E5C-DB1B-40E7-AA9F-260768658280}" type="datetime8">
              <a:rPr lang="sk-SK" smtClean="0"/>
              <a:pPr/>
              <a:t>17. 10. 2017 21:19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F1-DC1F-4455-B054-F269E3926C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5765-C70D-4014-B2E5-E8F7783B82E8}" type="datetime8">
              <a:rPr lang="sk-SK" smtClean="0"/>
              <a:pPr/>
              <a:t>17. 10. 2017 21:19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F1-DC1F-4455-B054-F269E3926C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B3A7-1915-4A97-A31B-6F35DB8FFFDE}" type="datetime8">
              <a:rPr lang="sk-SK" smtClean="0"/>
              <a:pPr/>
              <a:t>17. 10. 2017 21:19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F1-DC1F-4455-B054-F269E3926C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2502-727A-4DE1-AB45-9341FB04785B}" type="datetime8">
              <a:rPr lang="sk-SK" smtClean="0"/>
              <a:pPr/>
              <a:t>17. 10. 2017 21:19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F1-DC1F-4455-B054-F269E3926C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A246-82E3-47C6-8BD5-31235229DFD5}" type="datetime8">
              <a:rPr lang="sk-SK" smtClean="0"/>
              <a:pPr/>
              <a:t>17. 10. 2017 21:19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F1-DC1F-4455-B054-F269E3926C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4E18-9731-4B51-9C5A-2882846FC8AB}" type="datetime8">
              <a:rPr lang="sk-SK" smtClean="0"/>
              <a:pPr/>
              <a:t>17. 10. 2017 21:19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F1-DC1F-4455-B054-F269E3926C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F0F9-49E0-49BB-ACF6-2C16426EC9B0}" type="datetime8">
              <a:rPr lang="sk-SK" smtClean="0"/>
              <a:pPr/>
              <a:t>17. 10. 2017 21:19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F1-DC1F-4455-B054-F269E3926C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FC52-5A6D-4F3E-810D-8E1D5AAFFA3E}" type="datetime8">
              <a:rPr lang="sk-SK" smtClean="0"/>
              <a:pPr/>
              <a:t>17. 10. 2017 21:19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F1-DC1F-4455-B054-F269E3926C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6E59-71C6-45E4-A6ED-A908EE545502}" type="datetime8">
              <a:rPr lang="sk-SK" smtClean="0"/>
              <a:pPr/>
              <a:t>17. 10. 2017 21:19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C4F1-DC1F-4455-B054-F269E3926C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6C48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BA3F-5746-41D4-92B7-00438C416798}" type="datetime8">
              <a:rPr lang="sk-SK" smtClean="0"/>
              <a:pPr/>
              <a:t>17. 10. 2017 21:19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C4F1-DC1F-4455-B054-F269E3926C2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eberz.hu/wp-content/uploads/2017/06/3292-70010-600x600.jpg" TargetMode="External"/><Relationship Id="rId13" Type="http://schemas.openxmlformats.org/officeDocument/2006/relationships/hyperlink" Target="https://www.aha-antikvariat.sk/fotky12973/fotos/_vyr_21724zlata-priadka.jpg" TargetMode="External"/><Relationship Id="rId3" Type="http://schemas.openxmlformats.org/officeDocument/2006/relationships/hyperlink" Target="http://www.litcentrum.sk/upload/images_for_editor/autori/_D/durickova_m2.jpg%20-%20M.&#270;ur&#237;&#269;kov&#225;" TargetMode="External"/><Relationship Id="rId7" Type="http://schemas.openxmlformats.org/officeDocument/2006/relationships/hyperlink" Target="http://www.nahuby.sk/images/fotosutaz/2010/06/22/jan_komar_208341.jpg" TargetMode="External"/><Relationship Id="rId12" Type="http://schemas.openxmlformats.org/officeDocument/2006/relationships/hyperlink" Target="http://i1.martinus.sk/tovar/_l/21/l21615.jpg" TargetMode="External"/><Relationship Id="rId2" Type="http://schemas.openxmlformats.org/officeDocument/2006/relationships/hyperlink" Target="https://i.pinimg.com/736x/e3/19/53/e319533a2f5ce22482a8b8a26b878e2e--mushroom-art-mushroom-drawin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netky.sk/Niektore-jedle-huby-rastu-aj-v-obdobi-sucha.jpg?imageId=765085" TargetMode="External"/><Relationship Id="rId11" Type="http://schemas.openxmlformats.org/officeDocument/2006/relationships/hyperlink" Target="https://data.bux.sk/book/020/350/0203509/large-co_si_hracky_rozpravali_3_vydanie.jpg" TargetMode="External"/><Relationship Id="rId5" Type="http://schemas.openxmlformats.org/officeDocument/2006/relationships/hyperlink" Target="https://cdn.pixabay.com/photo/2017/05/23/19/27/mushroom-2338254_960_720.png" TargetMode="External"/><Relationship Id="rId15" Type="http://schemas.openxmlformats.org/officeDocument/2006/relationships/hyperlink" Target="http://i1.martinus.sk/tovar/_l/15/l15727.jpg" TargetMode="External"/><Relationship Id="rId10" Type="http://schemas.openxmlformats.org/officeDocument/2006/relationships/hyperlink" Target="http://i1.martinus.sk/tovar/_l/236/l236275.jpg" TargetMode="External"/><Relationship Id="rId4" Type="http://schemas.openxmlformats.org/officeDocument/2006/relationships/hyperlink" Target="https://data.bux.sk/book/037/187/0371876/large-nie_je_skola_ako_skola_nie_je_ziak_ako_ziak.jpg" TargetMode="External"/><Relationship Id="rId9" Type="http://schemas.openxmlformats.org/officeDocument/2006/relationships/hyperlink" Target="http://www.nahuby.sk/images/fotosutaz/2009/05/03/vojtech_novotny_151470.jpg" TargetMode="External"/><Relationship Id="rId14" Type="http://schemas.openxmlformats.org/officeDocument/2006/relationships/hyperlink" Target="https://s-media-cache-ak0.pinimg.com/originals/66/49/56/664956728254b8b5ac8d24921601ad4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42472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00034" y="0"/>
            <a:ext cx="81195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Pochabené  zhuby</a:t>
            </a:r>
            <a:endParaRPr lang="sk-SK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857224" y="5214950"/>
            <a:ext cx="73997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Mária </a:t>
            </a:r>
            <a:r>
              <a:rPr lang="sk-SK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Ďuríčková</a:t>
            </a:r>
            <a:endParaRPr lang="sk-SK" sz="7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8AB529B2-5A8F-4BE7-800E-9E8018C991F3}" type="datetime8">
              <a:rPr lang="sk-SK" smtClean="0"/>
              <a:pPr/>
              <a:t>17. 10. 2017 21:19</a:t>
            </a:fld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143240" y="6334780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Comic Sans MS" pitchFamily="66" charset="0"/>
              </a:rPr>
              <a:t>© Mgr. Danka Spišáková</a:t>
            </a:r>
            <a:endParaRPr lang="sk-SK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EA83F0F9-49E0-49BB-ACF6-2C16426EC9B0}" type="datetime8">
              <a:rPr lang="sk-SK" smtClean="0"/>
              <a:pPr/>
              <a:t>17. 10. 2017 21:21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214282" y="21429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7. Ktoré slová sa im poplietli? Uprav ich tak, aby dávali význam.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0" y="1214422"/>
            <a:ext cx="46434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>
                <a:solidFill>
                  <a:srgbClr val="002060"/>
                </a:solidFill>
              </a:rPr>
              <a:t>najedovala = najedla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napajedila = najedla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rozpáraš = rozprávaš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nepáram = nerozprávam</a:t>
            </a:r>
          </a:p>
          <a:p>
            <a:r>
              <a:rPr lang="sk-SK" sz="3200" i="1" dirty="0" err="1" smtClean="0">
                <a:solidFill>
                  <a:srgbClr val="002060"/>
                </a:solidFill>
              </a:rPr>
              <a:t>zabudila</a:t>
            </a:r>
            <a:r>
              <a:rPr lang="sk-SK" sz="3200" i="1" dirty="0" smtClean="0">
                <a:solidFill>
                  <a:srgbClr val="002060"/>
                </a:solidFill>
              </a:rPr>
              <a:t> = zabudla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nezapudila = nezabudla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hadíš = vadíš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nehadím = nehádam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varím = hovorím</a:t>
            </a:r>
          </a:p>
          <a:p>
            <a:r>
              <a:rPr lang="sk-SK" sz="3200" i="1" dirty="0" err="1" smtClean="0">
                <a:solidFill>
                  <a:srgbClr val="002060"/>
                </a:solidFill>
              </a:rPr>
              <a:t>zjedili</a:t>
            </a:r>
            <a:r>
              <a:rPr lang="sk-SK" sz="3200" i="1" dirty="0" smtClean="0">
                <a:solidFill>
                  <a:srgbClr val="002060"/>
                </a:solidFill>
              </a:rPr>
              <a:t> = zjedli</a:t>
            </a:r>
            <a:endParaRPr lang="sk-SK" sz="3200" i="1" dirty="0">
              <a:solidFill>
                <a:srgbClr val="002060"/>
              </a:solidFill>
            </a:endParaRPr>
          </a:p>
        </p:txBody>
      </p:sp>
      <p:pic>
        <p:nvPicPr>
          <p:cNvPr id="6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923" y="5786454"/>
            <a:ext cx="1297046" cy="121439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4500530" y="856357"/>
            <a:ext cx="46434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>
                <a:solidFill>
                  <a:srgbClr val="002060"/>
                </a:solidFill>
              </a:rPr>
              <a:t>pochabené = bláznivé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zhuby = huby</a:t>
            </a:r>
          </a:p>
          <a:p>
            <a:r>
              <a:rPr lang="sk-SK" sz="3200" i="1" dirty="0" err="1" smtClean="0">
                <a:solidFill>
                  <a:srgbClr val="002060"/>
                </a:solidFill>
              </a:rPr>
              <a:t>prejána-pána</a:t>
            </a:r>
            <a:r>
              <a:rPr lang="sk-SK" sz="3200" i="1" dirty="0" smtClean="0">
                <a:solidFill>
                  <a:srgbClr val="002060"/>
                </a:solidFill>
              </a:rPr>
              <a:t> = </a:t>
            </a:r>
            <a:r>
              <a:rPr lang="sk-SK" sz="3200" i="1" dirty="0" err="1" smtClean="0">
                <a:solidFill>
                  <a:srgbClr val="002060"/>
                </a:solidFill>
              </a:rPr>
              <a:t>prepána-jána</a:t>
            </a:r>
            <a:endParaRPr lang="sk-SK" sz="3200" i="1" dirty="0" smtClean="0">
              <a:solidFill>
                <a:srgbClr val="002060"/>
              </a:solidFill>
            </a:endParaRPr>
          </a:p>
          <a:p>
            <a:r>
              <a:rPr lang="sk-SK" sz="3200" i="1" dirty="0" smtClean="0">
                <a:solidFill>
                  <a:srgbClr val="002060"/>
                </a:solidFill>
              </a:rPr>
              <a:t>tatko so snami = takto s nami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nevyhladíme = nevyhladneme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sparí = spraví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leva = veľa</a:t>
            </a:r>
          </a:p>
          <a:p>
            <a:r>
              <a:rPr lang="sk-SK" sz="3200" i="1" dirty="0" err="1" smtClean="0">
                <a:solidFill>
                  <a:srgbClr val="002060"/>
                </a:solidFill>
              </a:rPr>
              <a:t>verenica</a:t>
            </a:r>
            <a:r>
              <a:rPr lang="sk-SK" sz="3200" i="1" dirty="0" smtClean="0">
                <a:solidFill>
                  <a:srgbClr val="002060"/>
                </a:solidFill>
              </a:rPr>
              <a:t> = veverica</a:t>
            </a:r>
          </a:p>
          <a:p>
            <a:r>
              <a:rPr lang="sk-SK" sz="3200" i="1" dirty="0" err="1" smtClean="0">
                <a:solidFill>
                  <a:srgbClr val="002060"/>
                </a:solidFill>
              </a:rPr>
              <a:t>hašterica</a:t>
            </a:r>
            <a:r>
              <a:rPr lang="sk-SK" sz="3200" i="1" dirty="0" smtClean="0">
                <a:solidFill>
                  <a:srgbClr val="002060"/>
                </a:solidFill>
              </a:rPr>
              <a:t> = jašterica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F0F9-49E0-49BB-ACF6-2C16426EC9B0}" type="datetime8">
              <a:rPr lang="sk-SK" smtClean="0"/>
              <a:pPr/>
              <a:t>17. 10. 2017 21:22</a:t>
            </a:fld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428596" y="500042"/>
            <a:ext cx="85011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Ak porovnávame osoby, zvieratá, veci alebo javy na základe ich podobnosti alebo spoločných znakov, hovoríme           o </a:t>
            </a:r>
            <a:r>
              <a:rPr lang="sk-SK" sz="4000" b="1" dirty="0" smtClean="0">
                <a:solidFill>
                  <a:srgbClr val="FF0000"/>
                </a:solidFill>
              </a:rPr>
              <a:t>prirovnaní</a:t>
            </a:r>
            <a:r>
              <a:rPr lang="sk-SK" sz="4000" dirty="0" smtClean="0"/>
              <a:t>. </a:t>
            </a:r>
          </a:p>
          <a:p>
            <a:r>
              <a:rPr lang="sk-SK" sz="4000" i="1" dirty="0" smtClean="0"/>
              <a:t>Prirovnania sa najčastejšie spájajú slovami</a:t>
            </a:r>
            <a:r>
              <a:rPr lang="sk-SK" sz="4000" i="1" dirty="0" smtClean="0">
                <a:solidFill>
                  <a:srgbClr val="002060"/>
                </a:solidFill>
              </a:rPr>
              <a:t> ako, jak, sťa, ani.</a:t>
            </a:r>
          </a:p>
          <a:p>
            <a:r>
              <a:rPr lang="sk-SK" sz="4000" i="1" dirty="0" smtClean="0"/>
              <a:t>Napríklad:</a:t>
            </a:r>
            <a:r>
              <a:rPr lang="sk-SK" sz="4000" i="1" dirty="0" smtClean="0">
                <a:solidFill>
                  <a:srgbClr val="002060"/>
                </a:solidFill>
              </a:rPr>
              <a:t> vlasy čierne ako havran, stojí ako stĺp, horúco sťa v peci,...</a:t>
            </a:r>
            <a:endParaRPr lang="sk-SK" sz="4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F0F9-49E0-49BB-ACF6-2C16426EC9B0}" type="datetime8">
              <a:rPr lang="sk-SK" smtClean="0"/>
              <a:pPr/>
              <a:t>17. 10. 2017 21:23</a:t>
            </a:fld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428596" y="500042"/>
            <a:ext cx="85011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Pohybom tela alebo výrazom tváre vyjadrí nasledujúce prirovnania. </a:t>
            </a:r>
          </a:p>
          <a:p>
            <a:endParaRPr lang="sk-SK" sz="4000" dirty="0" smtClean="0"/>
          </a:p>
          <a:p>
            <a:r>
              <a:rPr lang="sk-SK" sz="4000" i="1" dirty="0" smtClean="0">
                <a:solidFill>
                  <a:srgbClr val="002060"/>
                </a:solidFill>
              </a:rPr>
              <a:t>Čupí ako syseľ v diere.</a:t>
            </a:r>
          </a:p>
          <a:p>
            <a:r>
              <a:rPr lang="sk-SK" sz="4000" i="1" dirty="0" smtClean="0">
                <a:solidFill>
                  <a:srgbClr val="002060"/>
                </a:solidFill>
              </a:rPr>
              <a:t>Vrtí sa ako morka v žihľave.</a:t>
            </a:r>
          </a:p>
          <a:p>
            <a:r>
              <a:rPr lang="sk-SK" sz="4000" i="1" dirty="0" smtClean="0">
                <a:solidFill>
                  <a:srgbClr val="002060"/>
                </a:solidFill>
              </a:rPr>
              <a:t>Díva sa ako teľa na nové vráta.</a:t>
            </a:r>
          </a:p>
          <a:p>
            <a:r>
              <a:rPr lang="sk-SK" sz="4000" i="1" dirty="0" smtClean="0">
                <a:solidFill>
                  <a:srgbClr val="002060"/>
                </a:solidFill>
              </a:rPr>
              <a:t>Lezie ako rak.</a:t>
            </a:r>
          </a:p>
          <a:p>
            <a:r>
              <a:rPr lang="sk-SK" sz="4000" i="1" dirty="0" smtClean="0">
                <a:solidFill>
                  <a:srgbClr val="002060"/>
                </a:solidFill>
              </a:rPr>
              <a:t>Chodí ako zmoknutá sliepka.</a:t>
            </a:r>
            <a:endParaRPr lang="sk-SK" sz="4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F0F9-49E0-49BB-ACF6-2C16426EC9B0}" type="datetime8">
              <a:rPr lang="sk-SK" smtClean="0"/>
              <a:pPr/>
              <a:t>17. 10. 2017 21:23</a:t>
            </a:fld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428596" y="500042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Nájdi v texte  prirovnania. </a:t>
            </a:r>
          </a:p>
          <a:p>
            <a:endParaRPr lang="sk-SK" sz="3600" dirty="0" smtClean="0"/>
          </a:p>
          <a:p>
            <a:r>
              <a:rPr lang="sk-SK" sz="3600" i="1" dirty="0" smtClean="0">
                <a:solidFill>
                  <a:srgbClr val="002060"/>
                </a:solidFill>
              </a:rPr>
              <a:t>Zjedli skôr ako by si povedal Mišo.</a:t>
            </a:r>
          </a:p>
          <a:p>
            <a:endParaRPr lang="sk-SK" sz="3600" i="1" dirty="0" smtClean="0">
              <a:solidFill>
                <a:srgbClr val="002060"/>
              </a:solidFill>
            </a:endParaRPr>
          </a:p>
          <a:p>
            <a:r>
              <a:rPr lang="sk-SK" sz="3600" i="1" dirty="0" smtClean="0">
                <a:solidFill>
                  <a:srgbClr val="002060"/>
                </a:solidFill>
              </a:rPr>
              <a:t>Driapali sa po strome ako veverice.</a:t>
            </a:r>
          </a:p>
          <a:p>
            <a:endParaRPr lang="sk-SK" sz="3600" i="1" dirty="0" smtClean="0">
              <a:solidFill>
                <a:srgbClr val="002060"/>
              </a:solidFill>
            </a:endParaRPr>
          </a:p>
          <a:p>
            <a:r>
              <a:rPr lang="sk-SK" sz="3600" i="1" dirty="0" smtClean="0">
                <a:solidFill>
                  <a:srgbClr val="002060"/>
                </a:solidFill>
              </a:rPr>
              <a:t>Preliezali pomedzi ploty ako jašterice.</a:t>
            </a:r>
          </a:p>
        </p:txBody>
      </p:sp>
      <p:pic>
        <p:nvPicPr>
          <p:cNvPr id="6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8055" y="5072074"/>
            <a:ext cx="1525945" cy="142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F0F9-49E0-49BB-ACF6-2C16426EC9B0}" type="datetime8">
              <a:rPr lang="sk-SK" smtClean="0"/>
              <a:pPr/>
              <a:t>17. 10. 2017 21:23</a:t>
            </a:fld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428596" y="500042"/>
            <a:ext cx="85011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Prečítaj poslednú vetu.  Vysvetli, prečo je v nej napísané, že rozhovor dievčat nebol už zaujímavý.</a:t>
            </a:r>
          </a:p>
          <a:p>
            <a:endParaRPr lang="sk-SK" sz="3200" dirty="0" smtClean="0"/>
          </a:p>
          <a:p>
            <a:r>
              <a:rPr lang="sk-SK" sz="3200" dirty="0" smtClean="0"/>
              <a:t>Pokús sa vysvetliť tieto prirovnania.</a:t>
            </a:r>
          </a:p>
          <a:p>
            <a:endParaRPr lang="sk-SK" sz="3200" dirty="0" smtClean="0"/>
          </a:p>
          <a:p>
            <a:r>
              <a:rPr lang="sk-SK" sz="3200" i="1" dirty="0" smtClean="0">
                <a:solidFill>
                  <a:srgbClr val="002060"/>
                </a:solidFill>
              </a:rPr>
              <a:t>Chudobný ako kostolná myš.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Má oči čierne ako trnky.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Sedí tam ako kvočka na vajciach.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Rastú ako huby po daždi.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Utekal, akoby ho čerti naháňali.</a:t>
            </a:r>
            <a:endParaRPr lang="sk-SK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F0F9-49E0-49BB-ACF6-2C16426EC9B0}" type="datetime8">
              <a:rPr lang="sk-SK" smtClean="0"/>
              <a:pPr/>
              <a:t>17. 10. 2017 21:24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428596" y="500042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Spoj čiarou správne časti prirovnaní.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214282" y="1142984"/>
            <a:ext cx="3214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200" dirty="0" smtClean="0"/>
          </a:p>
          <a:p>
            <a:r>
              <a:rPr lang="sk-SK" sz="4400" i="1" dirty="0" smtClean="0">
                <a:solidFill>
                  <a:srgbClr val="002060"/>
                </a:solidFill>
              </a:rPr>
              <a:t>Ide to ako</a:t>
            </a:r>
          </a:p>
          <a:p>
            <a:r>
              <a:rPr lang="sk-SK" sz="4400" i="1" dirty="0" smtClean="0">
                <a:solidFill>
                  <a:srgbClr val="002060"/>
                </a:solidFill>
              </a:rPr>
              <a:t>Sám ako</a:t>
            </a:r>
          </a:p>
          <a:p>
            <a:r>
              <a:rPr lang="sk-SK" sz="4400" i="1" dirty="0" smtClean="0">
                <a:solidFill>
                  <a:srgbClr val="002060"/>
                </a:solidFill>
              </a:rPr>
              <a:t>Smädný ako</a:t>
            </a:r>
          </a:p>
          <a:p>
            <a:r>
              <a:rPr lang="sk-SK" sz="4400" i="1" dirty="0" smtClean="0">
                <a:solidFill>
                  <a:srgbClr val="002060"/>
                </a:solidFill>
              </a:rPr>
              <a:t>Chudý ako</a:t>
            </a:r>
          </a:p>
          <a:p>
            <a:r>
              <a:rPr lang="sk-SK" sz="4400" i="1" dirty="0" smtClean="0">
                <a:solidFill>
                  <a:srgbClr val="002060"/>
                </a:solidFill>
              </a:rPr>
              <a:t>Chlap ako</a:t>
            </a:r>
            <a:endParaRPr lang="sk-SK" sz="4400" i="1" dirty="0">
              <a:solidFill>
                <a:srgbClr val="00206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000596" y="1142984"/>
            <a:ext cx="4143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200" dirty="0" smtClean="0"/>
          </a:p>
          <a:p>
            <a:r>
              <a:rPr lang="sk-SK" sz="4400" i="1" dirty="0" smtClean="0">
                <a:solidFill>
                  <a:srgbClr val="002060"/>
                </a:solidFill>
              </a:rPr>
              <a:t>ťava.</a:t>
            </a:r>
          </a:p>
          <a:p>
            <a:r>
              <a:rPr lang="sk-SK" sz="4400" i="1" dirty="0" smtClean="0">
                <a:solidFill>
                  <a:srgbClr val="002060"/>
                </a:solidFill>
              </a:rPr>
              <a:t>trieska.</a:t>
            </a:r>
          </a:p>
          <a:p>
            <a:r>
              <a:rPr lang="sk-SK" sz="4400" i="1" dirty="0" smtClean="0">
                <a:solidFill>
                  <a:srgbClr val="002060"/>
                </a:solidFill>
              </a:rPr>
              <a:t>v lete na saniach.</a:t>
            </a:r>
          </a:p>
          <a:p>
            <a:r>
              <a:rPr lang="sk-SK" sz="4400" i="1" dirty="0" smtClean="0">
                <a:solidFill>
                  <a:srgbClr val="002060"/>
                </a:solidFill>
              </a:rPr>
              <a:t>hora.</a:t>
            </a:r>
          </a:p>
          <a:p>
            <a:r>
              <a:rPr lang="sk-SK" sz="4400" i="1" dirty="0" smtClean="0">
                <a:solidFill>
                  <a:srgbClr val="002060"/>
                </a:solidFill>
              </a:rPr>
              <a:t>kôl v plote.</a:t>
            </a:r>
            <a:endParaRPr lang="sk-SK" sz="4400" i="1" dirty="0">
              <a:solidFill>
                <a:srgbClr val="002060"/>
              </a:solidFill>
            </a:endParaRPr>
          </a:p>
        </p:txBody>
      </p:sp>
      <p:pic>
        <p:nvPicPr>
          <p:cNvPr id="7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8055" y="5072074"/>
            <a:ext cx="1525945" cy="1428713"/>
          </a:xfrm>
          <a:prstGeom prst="rect">
            <a:avLst/>
          </a:prstGeom>
          <a:noFill/>
        </p:spPr>
      </p:pic>
      <p:cxnSp>
        <p:nvCxnSpPr>
          <p:cNvPr id="9" name="Rovná spojovacia šípka 8"/>
          <p:cNvCxnSpPr/>
          <p:nvPr/>
        </p:nvCxnSpPr>
        <p:spPr>
          <a:xfrm>
            <a:off x="2500298" y="2071678"/>
            <a:ext cx="2500330" cy="135732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2500298" y="2786058"/>
            <a:ext cx="2500330" cy="17859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V="1">
            <a:off x="3071802" y="2071678"/>
            <a:ext cx="2000264" cy="135732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V="1">
            <a:off x="2643174" y="2786058"/>
            <a:ext cx="2428892" cy="12858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V="1">
            <a:off x="2571736" y="4071942"/>
            <a:ext cx="2428892" cy="7143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F0F9-49E0-49BB-ACF6-2C16426EC9B0}" type="datetime8">
              <a:rPr lang="sk-SK" smtClean="0"/>
              <a:pPr/>
              <a:t>17. 10. 2017 21:25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428596" y="500042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Dopíš prirovnania.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214282" y="1142984"/>
            <a:ext cx="38576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200" dirty="0" smtClean="0"/>
          </a:p>
          <a:p>
            <a:r>
              <a:rPr lang="sk-SK" sz="4400" i="1" dirty="0" smtClean="0">
                <a:solidFill>
                  <a:srgbClr val="002060"/>
                </a:solidFill>
              </a:rPr>
              <a:t>Pomalý ako</a:t>
            </a:r>
          </a:p>
          <a:p>
            <a:r>
              <a:rPr lang="sk-SK" sz="4400" i="1" dirty="0" smtClean="0">
                <a:solidFill>
                  <a:srgbClr val="002060"/>
                </a:solidFill>
              </a:rPr>
              <a:t>Dlhý  ako</a:t>
            </a:r>
          </a:p>
          <a:p>
            <a:r>
              <a:rPr lang="sk-SK" sz="4400" i="1" dirty="0" smtClean="0">
                <a:solidFill>
                  <a:srgbClr val="002060"/>
                </a:solidFill>
              </a:rPr>
              <a:t>Rýchly ako</a:t>
            </a:r>
          </a:p>
          <a:p>
            <a:r>
              <a:rPr lang="sk-SK" sz="4400" i="1" dirty="0" smtClean="0">
                <a:solidFill>
                  <a:srgbClr val="002060"/>
                </a:solidFill>
              </a:rPr>
              <a:t>Bledý ako</a:t>
            </a:r>
          </a:p>
          <a:p>
            <a:r>
              <a:rPr lang="sk-SK" sz="4400" i="1" dirty="0" smtClean="0">
                <a:solidFill>
                  <a:srgbClr val="002060"/>
                </a:solidFill>
              </a:rPr>
              <a:t>Pracovitý ako</a:t>
            </a:r>
          </a:p>
          <a:p>
            <a:r>
              <a:rPr lang="sk-SK" sz="4400" i="1" dirty="0" smtClean="0">
                <a:solidFill>
                  <a:srgbClr val="002060"/>
                </a:solidFill>
              </a:rPr>
              <a:t>Kradne ako</a:t>
            </a:r>
            <a:endParaRPr lang="sk-SK" sz="4400" i="1" dirty="0">
              <a:solidFill>
                <a:srgbClr val="00206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57554" y="1000108"/>
            <a:ext cx="38576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400" dirty="0" smtClean="0">
              <a:solidFill>
                <a:srgbClr val="FF0000"/>
              </a:solidFill>
            </a:endParaRPr>
          </a:p>
          <a:p>
            <a:r>
              <a:rPr lang="sk-SK" sz="4400" i="1" dirty="0" smtClean="0">
                <a:solidFill>
                  <a:srgbClr val="FF0000"/>
                </a:solidFill>
              </a:rPr>
              <a:t>slimák.</a:t>
            </a:r>
          </a:p>
          <a:p>
            <a:r>
              <a:rPr lang="sk-SK" sz="4400" i="1" dirty="0" smtClean="0">
                <a:solidFill>
                  <a:srgbClr val="FF0000"/>
                </a:solidFill>
              </a:rPr>
              <a:t>slíž.</a:t>
            </a:r>
          </a:p>
          <a:p>
            <a:r>
              <a:rPr lang="sk-SK" sz="4400" i="1" dirty="0" smtClean="0">
                <a:solidFill>
                  <a:srgbClr val="FF0000"/>
                </a:solidFill>
              </a:rPr>
              <a:t>šíp.</a:t>
            </a:r>
          </a:p>
          <a:p>
            <a:r>
              <a:rPr lang="sk-SK" sz="4400" i="1" dirty="0" smtClean="0">
                <a:solidFill>
                  <a:srgbClr val="FF0000"/>
                </a:solidFill>
              </a:rPr>
              <a:t>stena.</a:t>
            </a:r>
          </a:p>
          <a:p>
            <a:r>
              <a:rPr lang="sk-SK" sz="4400" i="1" dirty="0" smtClean="0">
                <a:solidFill>
                  <a:srgbClr val="FF0000"/>
                </a:solidFill>
              </a:rPr>
              <a:t>včela.</a:t>
            </a:r>
          </a:p>
          <a:p>
            <a:r>
              <a:rPr lang="sk-SK" sz="4400" i="1" dirty="0" smtClean="0">
                <a:solidFill>
                  <a:srgbClr val="FF0000"/>
                </a:solidFill>
              </a:rPr>
              <a:t>straka.</a:t>
            </a:r>
            <a:endParaRPr lang="sk-SK" sz="4400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8055" y="5072074"/>
            <a:ext cx="1525945" cy="142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F0F9-49E0-49BB-ACF6-2C16426EC9B0}" type="datetime8">
              <a:rPr lang="sk-SK" smtClean="0"/>
              <a:pPr/>
              <a:t>17. 10. 2017 21:25</a:t>
            </a:fld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0" y="285728"/>
            <a:ext cx="932825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16600" b="1" cap="none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Dočítania!</a:t>
            </a:r>
            <a:endParaRPr lang="sk-SK" sz="16600" b="1" cap="none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F0F9-49E0-49BB-ACF6-2C16426EC9B0}" type="datetime8">
              <a:rPr lang="sk-SK" smtClean="0"/>
              <a:pPr/>
              <a:t>17. 10. 2017 21:25</a:t>
            </a:fld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357158" y="2071678"/>
            <a:ext cx="850112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hlinkClick r:id="rId2"/>
              </a:rPr>
              <a:t>https://i.pinimg.com/736x/e3/19/53/e319533a2f5ce22482a8b8a26b878e2e--</a:t>
            </a:r>
            <a:r>
              <a:rPr lang="sk-SK" sz="1400" dirty="0" err="1" smtClean="0">
                <a:hlinkClick r:id="rId2"/>
              </a:rPr>
              <a:t>mushroom-art-mushroom-drawing.jpg</a:t>
            </a:r>
            <a:r>
              <a:rPr lang="sk-SK" sz="1400" dirty="0" smtClean="0"/>
              <a:t> - pozadie</a:t>
            </a:r>
          </a:p>
          <a:p>
            <a:r>
              <a:rPr lang="sk-SK" sz="1400" dirty="0" smtClean="0">
                <a:hlinkClick r:id="rId3"/>
              </a:rPr>
              <a:t>http://www.litcentrum.sk/upload/images_for_editor/autori/_D/durickova_m2.jpg - </a:t>
            </a:r>
            <a:r>
              <a:rPr lang="sk-SK" sz="1400" dirty="0" err="1" smtClean="0">
                <a:hlinkClick r:id="rId3"/>
              </a:rPr>
              <a:t>M.Ďuríčková</a:t>
            </a:r>
            <a:endParaRPr lang="sk-SK" sz="1400" dirty="0" smtClean="0"/>
          </a:p>
          <a:p>
            <a:r>
              <a:rPr lang="sk-SK" sz="1400" dirty="0" smtClean="0">
                <a:hlinkClick r:id="rId4"/>
              </a:rPr>
              <a:t>https://data.bux.sk/book/037/187/0371876/large-nie_je_skola_ako_skola_nie_je_ziak_ako_ziak.jpg</a:t>
            </a:r>
            <a:r>
              <a:rPr lang="sk-SK" sz="1400" dirty="0" smtClean="0"/>
              <a:t> -  Nie je škola ako škola</a:t>
            </a:r>
          </a:p>
          <a:p>
            <a:r>
              <a:rPr lang="sk-SK" sz="1400" dirty="0" smtClean="0">
                <a:hlinkClick r:id="rId5"/>
              </a:rPr>
              <a:t>https://cdn.pixabay.com/photo/2017/05/23/19/27/mushroom-2338254_960_720.png</a:t>
            </a:r>
            <a:r>
              <a:rPr lang="sk-SK" sz="1400" dirty="0" smtClean="0"/>
              <a:t> - muchotrávka</a:t>
            </a:r>
          </a:p>
          <a:p>
            <a:r>
              <a:rPr lang="sk-SK" sz="1400" dirty="0" smtClean="0">
                <a:hlinkClick r:id="rId6"/>
              </a:rPr>
              <a:t>http://img1.netky.sk/Niektore-jedle-huby-rastu-aj-v-obdobi-sucha.jpg?imageId=765085</a:t>
            </a:r>
            <a:r>
              <a:rPr lang="sk-SK" sz="1400" dirty="0" smtClean="0"/>
              <a:t> – dubák</a:t>
            </a:r>
          </a:p>
          <a:p>
            <a:r>
              <a:rPr lang="sk-SK" sz="1400" dirty="0" smtClean="0">
                <a:hlinkClick r:id="rId7"/>
              </a:rPr>
              <a:t>http://www.nahuby.sk/images/fotosutaz/2010/06/22/jan_komar_208341.jpg</a:t>
            </a:r>
            <a:r>
              <a:rPr lang="sk-SK" sz="1400" dirty="0" smtClean="0"/>
              <a:t> - kuriatko</a:t>
            </a:r>
          </a:p>
          <a:p>
            <a:r>
              <a:rPr lang="sk-SK" sz="1400" dirty="0" smtClean="0">
                <a:hlinkClick r:id="rId8"/>
              </a:rPr>
              <a:t>http://www.sieberz.hu/wp-content/uploads/2017/06/3292-70010-600x600.jpg</a:t>
            </a:r>
            <a:r>
              <a:rPr lang="sk-SK" sz="1400" dirty="0" smtClean="0"/>
              <a:t> - bedľa</a:t>
            </a:r>
          </a:p>
          <a:p>
            <a:r>
              <a:rPr lang="sk-SK" sz="1400" dirty="0" smtClean="0">
                <a:hlinkClick r:id="rId9"/>
              </a:rPr>
              <a:t>http://www.nahuby.sk/images/fotosutaz/2009/05/03/vojtech_novotny_151470.jpg</a:t>
            </a:r>
            <a:r>
              <a:rPr lang="sk-SK" sz="1400" dirty="0" smtClean="0"/>
              <a:t> - pečiarka ovčia</a:t>
            </a:r>
          </a:p>
          <a:p>
            <a:r>
              <a:rPr lang="sk-SK" sz="1400" dirty="0" smtClean="0">
                <a:hlinkClick r:id="rId10"/>
              </a:rPr>
              <a:t>http://i1.martinus.sk/tovar/_l/236/l236275.jpg</a:t>
            </a:r>
            <a:r>
              <a:rPr lang="sk-SK" sz="1400" dirty="0" smtClean="0"/>
              <a:t> - O </a:t>
            </a:r>
            <a:r>
              <a:rPr lang="sk-SK" sz="1400" dirty="0" err="1" smtClean="0"/>
              <a:t>Guľkovi</a:t>
            </a:r>
            <a:r>
              <a:rPr lang="sk-SK" sz="1400" dirty="0" smtClean="0"/>
              <a:t> </a:t>
            </a:r>
            <a:r>
              <a:rPr lang="sk-SK" sz="1400" dirty="0" err="1" smtClean="0"/>
              <a:t>Bombuľkovi</a:t>
            </a:r>
            <a:endParaRPr lang="sk-SK" sz="1400" dirty="0" smtClean="0"/>
          </a:p>
          <a:p>
            <a:r>
              <a:rPr lang="sk-SK" sz="1400" dirty="0" smtClean="0">
                <a:hlinkClick r:id="rId11"/>
              </a:rPr>
              <a:t>https://data.bux.sk/book/020/350/0203509/large-co_si_hracky_rozpravali_3_vydanie.jpg</a:t>
            </a:r>
            <a:r>
              <a:rPr lang="sk-SK" sz="1400" dirty="0" smtClean="0"/>
              <a:t> - Čo si hračky rozprávali</a:t>
            </a:r>
          </a:p>
          <a:p>
            <a:r>
              <a:rPr lang="sk-SK" sz="1400" dirty="0" smtClean="0">
                <a:hlinkClick r:id="rId12"/>
              </a:rPr>
              <a:t>http://i1.martinus.sk/tovar/_l/21/l21615.jpg</a:t>
            </a:r>
            <a:r>
              <a:rPr lang="sk-SK" sz="1400" dirty="0" smtClean="0"/>
              <a:t> - Danka a Janka</a:t>
            </a:r>
          </a:p>
          <a:p>
            <a:r>
              <a:rPr lang="sk-SK" sz="1400" dirty="0" smtClean="0">
                <a:hlinkClick r:id="rId13"/>
              </a:rPr>
              <a:t>https://www.aha-antikvariat.sk/fotky12973/fotos/_vyr_21724zlata-priadka.jpg</a:t>
            </a:r>
            <a:r>
              <a:rPr lang="sk-SK" sz="1400" dirty="0" smtClean="0"/>
              <a:t> – Zlatá priadka</a:t>
            </a:r>
          </a:p>
          <a:p>
            <a:r>
              <a:rPr lang="sk-SK" sz="1400" dirty="0" smtClean="0">
                <a:hlinkClick r:id="rId14"/>
              </a:rPr>
              <a:t>https://s-media-cache-ak0.pinimg.com/originals/66/49/56/664956728254b8b5ac8d24921601ad48.jpg</a:t>
            </a:r>
            <a:r>
              <a:rPr lang="sk-SK" sz="1400" dirty="0" smtClean="0"/>
              <a:t> - Biela kňažná</a:t>
            </a:r>
          </a:p>
          <a:p>
            <a:r>
              <a:rPr lang="sk-SK" sz="1400" dirty="0" smtClean="0">
                <a:hlinkClick r:id="rId15"/>
              </a:rPr>
              <a:t>http://i1.martinus.sk/tovar/_l/15/l15727.jpg</a:t>
            </a:r>
            <a:r>
              <a:rPr lang="sk-SK" sz="1400" dirty="0" smtClean="0"/>
              <a:t> - Bratislavské povesti</a:t>
            </a:r>
            <a:endParaRPr lang="sk-SK" sz="1400" dirty="0"/>
          </a:p>
        </p:txBody>
      </p:sp>
      <p:sp>
        <p:nvSpPr>
          <p:cNvPr id="4" name="BlokTextu 3"/>
          <p:cNvSpPr txBox="1"/>
          <p:nvPr/>
        </p:nvSpPr>
        <p:spPr>
          <a:xfrm>
            <a:off x="3071802" y="285728"/>
            <a:ext cx="95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28596" y="928670"/>
            <a:ext cx="515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Čítanka pre 4.ročník ZŠ – autor: Z. </a:t>
            </a:r>
            <a:r>
              <a:rPr lang="sk-SK" dirty="0" err="1" smtClean="0"/>
              <a:t>Hirschnerová</a:t>
            </a:r>
            <a:r>
              <a:rPr lang="sk-SK" dirty="0" smtClean="0"/>
              <a:t> a kol.</a:t>
            </a:r>
          </a:p>
          <a:p>
            <a:r>
              <a:rPr lang="sk-SK" dirty="0" smtClean="0"/>
              <a:t>PZ pre </a:t>
            </a:r>
            <a:r>
              <a:rPr lang="sk-SK" dirty="0" err="1" smtClean="0"/>
              <a:t>pre</a:t>
            </a:r>
            <a:r>
              <a:rPr lang="sk-SK" dirty="0" smtClean="0"/>
              <a:t> 4.ročník ZŠ – autor: Z. </a:t>
            </a:r>
            <a:r>
              <a:rPr lang="sk-SK" dirty="0" err="1" smtClean="0"/>
              <a:t>Hirschnerová</a:t>
            </a:r>
            <a:r>
              <a:rPr lang="sk-SK" dirty="0" smtClean="0"/>
              <a:t> a kol.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EA83F0F9-49E0-49BB-ACF6-2C16426EC9B0}" type="datetime8">
              <a:rPr lang="sk-SK" smtClean="0"/>
              <a:pPr/>
              <a:t>17. 10. 2017 21:19</a:t>
            </a:fld>
            <a:endParaRPr lang="sk-SK"/>
          </a:p>
        </p:txBody>
      </p:sp>
      <p:grpSp>
        <p:nvGrpSpPr>
          <p:cNvPr id="5" name="Skupina 4"/>
          <p:cNvGrpSpPr/>
          <p:nvPr/>
        </p:nvGrpSpPr>
        <p:grpSpPr>
          <a:xfrm>
            <a:off x="214282" y="214290"/>
            <a:ext cx="4857784" cy="6638653"/>
            <a:chOff x="142844" y="571480"/>
            <a:chExt cx="4857784" cy="6638653"/>
          </a:xfrm>
        </p:grpSpPr>
        <p:pic>
          <p:nvPicPr>
            <p:cNvPr id="4098" name="Picture 2" descr="Výsledok vyhľadávania obrázkov pre dopyt mária ďuríčková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571480"/>
              <a:ext cx="2914670" cy="3643338"/>
            </a:xfrm>
            <a:prstGeom prst="rect">
              <a:avLst/>
            </a:prstGeom>
            <a:noFill/>
          </p:spPr>
        </p:pic>
        <p:sp>
          <p:nvSpPr>
            <p:cNvPr id="4" name="BlokTextu 3"/>
            <p:cNvSpPr txBox="1"/>
            <p:nvPr/>
          </p:nvSpPr>
          <p:spPr>
            <a:xfrm>
              <a:off x="142844" y="4286256"/>
              <a:ext cx="4857784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dirty="0" smtClean="0">
                  <a:solidFill>
                    <a:srgbClr val="002060"/>
                  </a:solidFill>
                  <a:latin typeface="Comic Sans MS" pitchFamily="66" charset="0"/>
                </a:rPr>
                <a:t>Mária </a:t>
              </a:r>
              <a:r>
                <a:rPr lang="sk-SK" sz="2800" dirty="0" err="1" smtClean="0">
                  <a:solidFill>
                    <a:srgbClr val="002060"/>
                  </a:solidFill>
                  <a:latin typeface="Comic Sans MS" pitchFamily="66" charset="0"/>
                </a:rPr>
                <a:t>Ďuríčková</a:t>
              </a:r>
              <a:endParaRPr lang="sk-SK" sz="2800" dirty="0" smtClean="0">
                <a:solidFill>
                  <a:srgbClr val="002060"/>
                </a:solidFill>
                <a:latin typeface="Comic Sans MS" pitchFamily="66" charset="0"/>
              </a:endParaRPr>
            </a:p>
            <a:p>
              <a:r>
                <a:rPr lang="sk-SK" sz="2600" dirty="0" smtClean="0">
                  <a:latin typeface="Comic Sans MS" pitchFamily="66" charset="0"/>
                </a:rPr>
                <a:t>(*29. 09. 1919, Zvolenská Slatina – †15. 03. 2004, Bratislava) bola slovenská spisovateľka, prekladateľka, scenáristka a autorka literatúry pre deti a mládež.</a:t>
              </a:r>
              <a:endParaRPr lang="sk-SK" sz="2600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</p:grpSp>
      <p:pic>
        <p:nvPicPr>
          <p:cNvPr id="4100" name="Picture 4" descr="Súvisiaci obr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464551" cy="5373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F0F9-49E0-49BB-ACF6-2C16426EC9B0}" type="datetime8">
              <a:rPr lang="sk-SK" smtClean="0"/>
              <a:pPr/>
              <a:t>17. 10. 2017 21:20</a:t>
            </a:fld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285720" y="214290"/>
            <a:ext cx="866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rgbClr val="002060"/>
                </a:solidFill>
                <a:latin typeface="Comic Sans MS" pitchFamily="66" charset="0"/>
              </a:rPr>
              <a:t>Aké iné diela napísala Mária </a:t>
            </a:r>
            <a:r>
              <a:rPr lang="sk-SK" sz="3600" dirty="0" err="1" smtClean="0">
                <a:solidFill>
                  <a:srgbClr val="002060"/>
                </a:solidFill>
                <a:latin typeface="Comic Sans MS" pitchFamily="66" charset="0"/>
              </a:rPr>
              <a:t>Ďuríčková</a:t>
            </a:r>
            <a:r>
              <a:rPr lang="sk-SK" sz="3600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  <a:endParaRPr lang="sk-SK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482" name="Picture 2" descr="Výsledok vyhľadávania obrázkov pre dopyt O Guľkovi Bombuľko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146" y="1357298"/>
            <a:ext cx="2654910" cy="3714776"/>
          </a:xfrm>
          <a:prstGeom prst="rect">
            <a:avLst/>
          </a:prstGeom>
          <a:noFill/>
        </p:spPr>
      </p:pic>
      <p:pic>
        <p:nvPicPr>
          <p:cNvPr id="20484" name="Picture 4" descr="Výsledok vyhľadávania obrázkov pre dopyt O Guľkovi Bombuľkov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2666" y="1357298"/>
            <a:ext cx="2643206" cy="3700490"/>
          </a:xfrm>
          <a:prstGeom prst="rect">
            <a:avLst/>
          </a:prstGeom>
          <a:noFill/>
        </p:spPr>
      </p:pic>
      <p:pic>
        <p:nvPicPr>
          <p:cNvPr id="20486" name="Picture 6" descr="Výsledok vyhľadávania obrázkov pre dopyt mária ďuríčková knih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357298"/>
            <a:ext cx="2629930" cy="3714776"/>
          </a:xfrm>
          <a:prstGeom prst="rect">
            <a:avLst/>
          </a:prstGeom>
          <a:noFill/>
        </p:spPr>
      </p:pic>
      <p:pic>
        <p:nvPicPr>
          <p:cNvPr id="20488" name="Picture 8" descr="Súvisiaci obr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357298"/>
            <a:ext cx="2786082" cy="3795596"/>
          </a:xfrm>
          <a:prstGeom prst="rect">
            <a:avLst/>
          </a:prstGeom>
          <a:noFill/>
        </p:spPr>
      </p:pic>
      <p:pic>
        <p:nvPicPr>
          <p:cNvPr id="20490" name="Picture 10" descr="Súvisiaci obrázo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357298"/>
            <a:ext cx="2772688" cy="3752863"/>
          </a:xfrm>
          <a:prstGeom prst="rect">
            <a:avLst/>
          </a:prstGeom>
          <a:noFill/>
        </p:spPr>
      </p:pic>
      <p:pic>
        <p:nvPicPr>
          <p:cNvPr id="20494" name="Picture 14" descr="Výsledok vyhľadávania obrázkov pre dopyt mária ďuríčková knih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1285860"/>
            <a:ext cx="2700471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EA83F0F9-49E0-49BB-ACF6-2C16426EC9B0}" type="datetime8">
              <a:rPr lang="sk-SK" smtClean="0"/>
              <a:pPr/>
              <a:t>17. 10. 2017 21:20</a:t>
            </a:fld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214282" y="0"/>
            <a:ext cx="89297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Katka a Hanka prišli zo školy. Tašky s knižkami si položili                 v kuchyni na stoličku, vzali z komory košík a pobrali sa                   do hory na huby. Dni sú teplé a v noci trošku aj spŕchlo, to je na huby pravý čas. A huby naozaj rástli. Katka a Hanka našli tri dubáky, desať kuriatok a jednu krásnu hubu s menistým klobúčikom: z jedného kraja bol </a:t>
            </a:r>
            <a:r>
              <a:rPr lang="sk-SK" sz="2800" dirty="0" err="1" smtClean="0"/>
              <a:t>zelenkavobelasý</a:t>
            </a:r>
            <a:r>
              <a:rPr lang="sk-SK" sz="2800" dirty="0" smtClean="0"/>
              <a:t> a z druhého kraja </a:t>
            </a:r>
            <a:r>
              <a:rPr lang="sk-SK" sz="2800" dirty="0" err="1" smtClean="0"/>
              <a:t>žltkavočervený</a:t>
            </a:r>
            <a:r>
              <a:rPr lang="sk-SK" sz="2800" dirty="0" smtClean="0"/>
              <a:t>. „Uvaríme si hubovú polievku,” vraví Katka, „tú ja mám najradšej.” Prišli domov. Huby pekne očistili, pokrájali a postavili na sporák. Varia a varia a polievka vonia a vonia. Nevedeli sa dočkať, kým sa dovarí, tak utešene rozváňala. Napokon už bola hotová. Katka a Hanka si ju rozdelili na rovné polovice a zjedli skôr ako by si povedal Mišo. „Výborne som sa najedovala,” vraví Hanka. „Aj ja som sa výborne napajedila,” vraví Katka. „Čo tak divne rozpáraš?” čuduje sa Hanka.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F0F9-49E0-49BB-ACF6-2C16426EC9B0}" type="datetime8">
              <a:rPr lang="sk-SK" smtClean="0"/>
              <a:pPr/>
              <a:t>17. 10. 2017 21:20</a:t>
            </a:fld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214282" y="0"/>
            <a:ext cx="89297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„Ja </a:t>
            </a:r>
            <a:r>
              <a:rPr lang="sk-SK" sz="3200" dirty="0" err="1" smtClean="0"/>
              <a:t>nepá</a:t>
            </a:r>
            <a:r>
              <a:rPr lang="sk-SK" sz="3200" dirty="0" smtClean="0"/>
              <a:t>- </a:t>
            </a:r>
            <a:r>
              <a:rPr lang="sk-SK" sz="3200" dirty="0" err="1" smtClean="0"/>
              <a:t>ram</a:t>
            </a:r>
            <a:r>
              <a:rPr lang="sk-SK" sz="3200" dirty="0" smtClean="0"/>
              <a:t>, ale horím.” </a:t>
            </a:r>
          </a:p>
          <a:p>
            <a:r>
              <a:rPr lang="sk-SK" sz="3200" dirty="0" smtClean="0"/>
              <a:t>„</a:t>
            </a:r>
            <a:r>
              <a:rPr lang="sk-SK" sz="3200" dirty="0" err="1" smtClean="0"/>
              <a:t>Zabudila</a:t>
            </a:r>
            <a:r>
              <a:rPr lang="sk-SK" sz="3200" dirty="0" smtClean="0"/>
              <a:t> si povedať – vo.”</a:t>
            </a:r>
          </a:p>
          <a:p>
            <a:r>
              <a:rPr lang="sk-SK" sz="3200" dirty="0" smtClean="0"/>
              <a:t> „Nič som nezapudila, ty </a:t>
            </a:r>
            <a:r>
              <a:rPr lang="sk-SK" sz="3200" dirty="0" err="1" smtClean="0"/>
              <a:t>trkvasnica</a:t>
            </a:r>
            <a:r>
              <a:rPr lang="sk-SK" sz="3200" dirty="0" smtClean="0"/>
              <a:t>!”</a:t>
            </a:r>
          </a:p>
          <a:p>
            <a:r>
              <a:rPr lang="sk-SK" sz="3200" dirty="0" smtClean="0"/>
              <a:t> „Prečo sa so mnou hadíš?”</a:t>
            </a:r>
          </a:p>
          <a:p>
            <a:r>
              <a:rPr lang="sk-SK" sz="3200" dirty="0" smtClean="0"/>
              <a:t>„Ja sa nehadím, ale ti pekne varím.” </a:t>
            </a:r>
          </a:p>
          <a:p>
            <a:r>
              <a:rPr lang="sk-SK" sz="3200" dirty="0" smtClean="0"/>
              <a:t>Varím, varíš, varí… vhuplo Hanke do hlavy. </a:t>
            </a:r>
          </a:p>
          <a:p>
            <a:r>
              <a:rPr lang="sk-SK" sz="3200" dirty="0" smtClean="0"/>
              <a:t>„Katka, my sme </a:t>
            </a:r>
            <a:r>
              <a:rPr lang="sk-SK" sz="3200" dirty="0" err="1" smtClean="0"/>
              <a:t>zjedili</a:t>
            </a:r>
            <a:r>
              <a:rPr lang="sk-SK" sz="3200" dirty="0" smtClean="0"/>
              <a:t> pochabené zhuby!” </a:t>
            </a:r>
          </a:p>
          <a:p>
            <a:r>
              <a:rPr lang="sk-SK" sz="3200" dirty="0" smtClean="0"/>
              <a:t>„</a:t>
            </a:r>
            <a:r>
              <a:rPr lang="sk-SK" sz="3200" dirty="0" err="1" smtClean="0"/>
              <a:t>Prejána-pána</a:t>
            </a:r>
            <a:r>
              <a:rPr lang="sk-SK" sz="3200" dirty="0" smtClean="0"/>
              <a:t>! A to už bude stále tatko so snami?” „Hm… hm…” Keď sa potom o dve hodiny pustili znova do reči, bol to už celkom riadny, zrozumiteľný a vôbec nie zaujímavý rozhovor. 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F0F9-49E0-49BB-ACF6-2C16426EC9B0}" type="datetime8">
              <a:rPr lang="sk-SK" smtClean="0"/>
              <a:pPr/>
              <a:t>17. 10. 2017 21:20</a:t>
            </a:fld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214282" y="214290"/>
            <a:ext cx="86439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1. Označte nepravdivé tvrdenia podľa textu!</a:t>
            </a:r>
          </a:p>
          <a:p>
            <a:r>
              <a:rPr lang="sk-SK" sz="3200" dirty="0" smtClean="0"/>
              <a:t> </a:t>
            </a:r>
          </a:p>
          <a:p>
            <a:pPr marL="342900" indent="-342900">
              <a:buAutoNum type="alphaUcParenR"/>
            </a:pPr>
            <a:r>
              <a:rPr lang="sk-SK" sz="3200" dirty="0" smtClean="0"/>
              <a:t>Katka a Hanka nechali tašky v škole. </a:t>
            </a:r>
          </a:p>
          <a:p>
            <a:pPr marL="342900" indent="-342900"/>
            <a:r>
              <a:rPr lang="sk-SK" sz="3200" dirty="0" smtClean="0"/>
              <a:t> B) Vybrali sa spolu do lesa na huby.</a:t>
            </a:r>
            <a:endParaRPr lang="sk-SK" sz="3200" dirty="0"/>
          </a:p>
          <a:p>
            <a:pPr marL="342900" indent="-342900"/>
            <a:r>
              <a:rPr lang="sk-SK" sz="3200" dirty="0" smtClean="0"/>
              <a:t> C) Katka nemá rada hubovú polievku. </a:t>
            </a:r>
          </a:p>
          <a:p>
            <a:pPr marL="342900" indent="-342900"/>
            <a:r>
              <a:rPr lang="sk-SK" sz="3200" dirty="0" smtClean="0"/>
              <a:t> D) Po polievke sa divne rozprávali.</a:t>
            </a:r>
          </a:p>
          <a:p>
            <a:pPr marL="342900" indent="-342900"/>
            <a:r>
              <a:rPr lang="sk-SK" sz="3200" dirty="0" smtClean="0"/>
              <a:t> E) Popoludní ešte nebol zrozumiteľný ich rozhovor.</a:t>
            </a:r>
          </a:p>
          <a:p>
            <a:pPr marL="342900" indent="-342900"/>
            <a:endParaRPr lang="sk-SK" sz="3200" dirty="0"/>
          </a:p>
          <a:p>
            <a:pPr marL="342900" indent="-342900"/>
            <a:r>
              <a:rPr lang="sk-SK" sz="3200" dirty="0" smtClean="0"/>
              <a:t>2. Aké huby zbierali dievčatá, nájdite pomenovania v texte! </a:t>
            </a:r>
          </a:p>
          <a:p>
            <a:pPr marL="342900" indent="-342900"/>
            <a:r>
              <a:rPr lang="sk-SK" sz="3200" dirty="0"/>
              <a:t>	</a:t>
            </a:r>
            <a:r>
              <a:rPr lang="sk-SK" sz="3200" dirty="0" smtClean="0">
                <a:solidFill>
                  <a:srgbClr val="002060"/>
                </a:solidFill>
              </a:rPr>
              <a:t>Dievčatá našli dubáky, kuriatka, hubu s menistým klobúkom.</a:t>
            </a:r>
            <a:endParaRPr lang="sk-SK" sz="32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8055" y="5429287"/>
            <a:ext cx="1525945" cy="142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675437"/>
            <a:ext cx="2133600" cy="365125"/>
          </a:xfrm>
        </p:spPr>
        <p:txBody>
          <a:bodyPr/>
          <a:lstStyle/>
          <a:p>
            <a:fld id="{EA83F0F9-49E0-49BB-ACF6-2C16426EC9B0}" type="datetime8">
              <a:rPr lang="sk-SK" smtClean="0"/>
              <a:pPr/>
              <a:t>17. 10. 2017 21:21</a:t>
            </a:fld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214282" y="0"/>
            <a:ext cx="8643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3. </a:t>
            </a:r>
            <a:r>
              <a:rPr lang="sk-SK" sz="3200" dirty="0" smtClean="0"/>
              <a:t>Aké huby sú na obrázkoch? Pomenujte ich! –</a:t>
            </a:r>
            <a:r>
              <a:rPr lang="sk-SK" sz="3200" dirty="0" smtClean="0">
                <a:solidFill>
                  <a:srgbClr val="002060"/>
                </a:solidFill>
              </a:rPr>
              <a:t>dubáky, kuriatka, bedľa, šampiňóny, muchotrávka červená</a:t>
            </a:r>
            <a:endParaRPr lang="sk-SK" sz="3200" dirty="0">
              <a:solidFill>
                <a:srgbClr val="002060"/>
              </a:solidFill>
            </a:endParaRPr>
          </a:p>
        </p:txBody>
      </p:sp>
      <p:pic>
        <p:nvPicPr>
          <p:cNvPr id="21506" name="Picture 2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143380"/>
            <a:ext cx="3214710" cy="2143140"/>
          </a:xfrm>
          <a:prstGeom prst="rect">
            <a:avLst/>
          </a:prstGeom>
          <a:noFill/>
        </p:spPr>
      </p:pic>
      <p:pic>
        <p:nvPicPr>
          <p:cNvPr id="21508" name="Picture 4" descr="Súvisiaci obr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14818"/>
            <a:ext cx="2786081" cy="2089561"/>
          </a:xfrm>
          <a:prstGeom prst="rect">
            <a:avLst/>
          </a:prstGeom>
          <a:noFill/>
        </p:spPr>
      </p:pic>
      <p:pic>
        <p:nvPicPr>
          <p:cNvPr id="21510" name="Picture 6" descr="Výsledok vyhľadávania obrázkov pre dopyt muchotrávka červená kreslená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500174"/>
            <a:ext cx="3071834" cy="2303876"/>
          </a:xfrm>
          <a:prstGeom prst="rect">
            <a:avLst/>
          </a:prstGeom>
          <a:noFill/>
        </p:spPr>
      </p:pic>
      <p:pic>
        <p:nvPicPr>
          <p:cNvPr id="21512" name="Picture 8" descr="Výsledok vyhľadávania obrázkov pre dopyt bedľa jedlá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500174"/>
            <a:ext cx="2285976" cy="2285976"/>
          </a:xfrm>
          <a:prstGeom prst="rect">
            <a:avLst/>
          </a:prstGeom>
          <a:noFill/>
        </p:spPr>
      </p:pic>
      <p:pic>
        <p:nvPicPr>
          <p:cNvPr id="21514" name="Picture 10" descr="Výsledok vyhľadávania obrázkov pre dopyt pečiarka ovč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500174"/>
            <a:ext cx="2928926" cy="2199264"/>
          </a:xfrm>
          <a:prstGeom prst="rect">
            <a:avLst/>
          </a:prstGeom>
          <a:noFill/>
        </p:spPr>
      </p:pic>
      <p:pic>
        <p:nvPicPr>
          <p:cNvPr id="9" name="Picture 2" descr="Súvisiaci obráz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8055" y="5072074"/>
            <a:ext cx="1525945" cy="1428713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214282" y="3714752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rgbClr val="FF0000"/>
                </a:solidFill>
              </a:rPr>
              <a:t>bedľa jedlá       muchotrávka červená     šampiňóny</a:t>
            </a: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14282" y="6273225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rgbClr val="FF0000"/>
                </a:solidFill>
              </a:rPr>
              <a:t>kuriatka                             dubáky</a:t>
            </a:r>
            <a:endParaRPr lang="sk-SK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F0F9-49E0-49BB-ACF6-2C16426EC9B0}" type="datetime8">
              <a:rPr lang="sk-SK" smtClean="0"/>
              <a:pPr/>
              <a:t>17. 10. 2017 21:21</a:t>
            </a:fld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428596" y="500042"/>
            <a:ext cx="850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4. Zoraďte do časového poradia, čo robili dievčatá.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našli huby, rozdelili na rovné polovice, pustili sa do reči, vzali košík, pobrali sa na huby, huby očistili, varili polievku, prišli domov, pokrájali huby, zjedli</a:t>
            </a:r>
            <a:endParaRPr lang="sk-SK" sz="3200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8055" y="5072074"/>
            <a:ext cx="1525945" cy="1428713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28596" y="2786058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>
                <a:solidFill>
                  <a:srgbClr val="C00000"/>
                </a:solidFill>
              </a:rPr>
              <a:t>vzali košík, pobrali sa na huby, našli huby, prišli domov,</a:t>
            </a:r>
            <a:r>
              <a:rPr lang="sk-SK" sz="3600" i="1" dirty="0" smtClean="0">
                <a:solidFill>
                  <a:srgbClr val="002060"/>
                </a:solidFill>
              </a:rPr>
              <a:t> </a:t>
            </a:r>
            <a:r>
              <a:rPr lang="sk-SK" sz="3600" i="1" dirty="0" smtClean="0">
                <a:solidFill>
                  <a:srgbClr val="C00000"/>
                </a:solidFill>
              </a:rPr>
              <a:t>huby očistili, pokrájali huby, varili polievku, rozdelili na rovné polovice, zjedli, pustili sa do reči</a:t>
            </a:r>
            <a:endParaRPr lang="sk-SK"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F0F9-49E0-49BB-ACF6-2C16426EC9B0}" type="datetime8">
              <a:rPr lang="sk-SK" smtClean="0"/>
              <a:pPr/>
              <a:t>17. 10. 2017 21:21</a:t>
            </a:fld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285720" y="1428736"/>
            <a:ext cx="857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>
                <a:solidFill>
                  <a:srgbClr val="002060"/>
                </a:solidFill>
              </a:rPr>
              <a:t>Dve dievčatá sa vyberú do lesa na huby, z ktorej si uvaria „zábavnú“ polievku.., </a:t>
            </a:r>
          </a:p>
          <a:p>
            <a:r>
              <a:rPr lang="sk-SK" sz="3200" i="1" dirty="0" smtClean="0">
                <a:solidFill>
                  <a:srgbClr val="002060"/>
                </a:solidFill>
              </a:rPr>
              <a:t>alebo Nie všetko, čo vyzerá pekne, je aj dobré.., alebo Deti, nezbierajte huby, ktoré nepoznáte..</a:t>
            </a:r>
            <a:endParaRPr lang="sk-SK" sz="3200" i="1" dirty="0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28596" y="285728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5. Skús povedať hlavnú myšlienku textu, ponaučenie.</a:t>
            </a:r>
          </a:p>
        </p:txBody>
      </p:sp>
      <p:pic>
        <p:nvPicPr>
          <p:cNvPr id="5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8055" y="5072074"/>
            <a:ext cx="1525945" cy="1428713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428596" y="3643314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6. Po ktorej hube podľa teba začali zvláštne rozprávať?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4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1025</Words>
  <Application>Microsoft Office PowerPoint</Application>
  <PresentationFormat>Prezentácia na obrazovke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Danka Spišáková</dc:creator>
  <cp:lastModifiedBy>Mgr. Danka Spišáková</cp:lastModifiedBy>
  <cp:revision>3</cp:revision>
  <dcterms:created xsi:type="dcterms:W3CDTF">2017-10-16T18:09:18Z</dcterms:created>
  <dcterms:modified xsi:type="dcterms:W3CDTF">2017-10-17T19:25:24Z</dcterms:modified>
</cp:coreProperties>
</file>