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media/image1.png" ContentType="image/png"/>
  <Override PartName="/ppt/media/image7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11.png" ContentType="image/png"/>
  <Override PartName="/ppt/media/image5.jpeg" ContentType="image/jpeg"/>
  <Override PartName="/ppt/media/image6.jpeg" ContentType="image/jpeg"/>
  <Override PartName="/ppt/media/image8.jpeg" ContentType="image/jpeg"/>
  <Override PartName="/ppt/media/image9.jpeg" ContentType="image/jpeg"/>
  <Override PartName="/ppt/media/image10.png" ContentType="image/png"/>
  <Override PartName="/ppt/media/image12.png" ContentType="image/png"/>
  <Override PartName="/ppt/media/image13.png" ContentType="image/png"/>
  <Override PartName="/ppt/media/image14.jpeg" ContentType="image/jpeg"/>
  <Override PartName="/ppt/media/image15.jpeg" ContentType="image/jpeg"/>
  <Override PartName="/ppt/media/image16.jpeg" ContentType="image/jpeg"/>
  <Override PartName="/ppt/media/image17.png" ContentType="image/png"/>
  <Override PartName="/ppt/media/image18.png" ContentType="image/png"/>
  <Override PartName="/ppt/media/image19.png" ContentType="image/png"/>
  <Override PartName="/ppt/media/image20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sk-SK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sk-SK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sk-SK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sk-SK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sk-SK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sk-SK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sk-SK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sk-SK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sk-SK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sk-SK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28FA118E-BE63-4980-A8AB-95437D420F24}" type="datetime">
              <a:rPr b="0" lang="sk-SK" sz="1200" spc="-1" strike="noStrike">
                <a:solidFill>
                  <a:srgbClr val="8b8b8b"/>
                </a:solidFill>
                <a:latin typeface="Calibri"/>
              </a:rPr>
              <a:t>28. 10. 2020</a:t>
            </a:fld>
            <a:endParaRPr b="0" lang="sk-SK" sz="1200" spc="-1" strike="noStrike">
              <a:latin typeface="Times New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sk-SK" sz="24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6B655511-FAAB-4004-BF4D-C6D59AF94182}" type="slidenum">
              <a:rPr b="0" lang="sk-SK" sz="1200" spc="-1" strike="noStrike">
                <a:solidFill>
                  <a:srgbClr val="8b8b8b"/>
                </a:solidFill>
                <a:latin typeface="Calibri"/>
              </a:rPr>
              <a:t>&lt;číslo&gt;</a:t>
            </a:fld>
            <a:endParaRPr b="0" lang="sk-SK" sz="12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sk-SK" sz="1800" spc="-1" strike="noStrike">
                <a:solidFill>
                  <a:srgbClr val="000000"/>
                </a:solidFill>
                <a:latin typeface="Calibri"/>
              </a:rPr>
              <a:t>Kliknúť na úpravu formátu textu titulku</a:t>
            </a:r>
            <a:endParaRPr b="0" lang="sk-SK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solidFill>
                  <a:srgbClr val="000000"/>
                </a:solidFill>
                <a:latin typeface="Calibri"/>
              </a:rPr>
              <a:t>Kliknúť na úpravu formátu textu osnovy</a:t>
            </a:r>
            <a:endParaRPr b="0" lang="sk-SK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k-SK" sz="2400" spc="-1" strike="noStrike">
                <a:solidFill>
                  <a:srgbClr val="000000"/>
                </a:solidFill>
                <a:latin typeface="Calibri"/>
              </a:rPr>
              <a:t>Druhá úroveň</a:t>
            </a:r>
            <a:endParaRPr b="0" lang="sk-SK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000" spc="-1" strike="noStrike">
                <a:solidFill>
                  <a:srgbClr val="000000"/>
                </a:solidFill>
                <a:latin typeface="Calibri"/>
              </a:rPr>
              <a:t>Tretia úroveň</a:t>
            </a:r>
            <a:endParaRPr b="0" lang="sk-SK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k-SK" sz="2000" spc="-1" strike="noStrike">
                <a:solidFill>
                  <a:srgbClr val="000000"/>
                </a:solidFill>
                <a:latin typeface="Calibri"/>
              </a:rPr>
              <a:t>Štvrtá úroveň osnovy</a:t>
            </a:r>
            <a:endParaRPr b="0" lang="sk-SK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000" spc="-1" strike="noStrike">
                <a:solidFill>
                  <a:srgbClr val="000000"/>
                </a:solidFill>
                <a:latin typeface="Calibri"/>
              </a:rPr>
              <a:t>Piata úroveň osnovy</a:t>
            </a:r>
            <a:endParaRPr b="0" lang="sk-SK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000" spc="-1" strike="noStrike">
                <a:solidFill>
                  <a:srgbClr val="000000"/>
                </a:solidFill>
                <a:latin typeface="Calibri"/>
              </a:rPr>
              <a:t>Šiesta úroveň</a:t>
            </a:r>
            <a:endParaRPr b="0" lang="sk-SK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000" spc="-1" strike="noStrike">
                <a:solidFill>
                  <a:srgbClr val="000000"/>
                </a:solidFill>
                <a:latin typeface="Calibri"/>
              </a:rPr>
              <a:t>Siedma úroveň</a:t>
            </a:r>
            <a:endParaRPr b="0" lang="sk-SK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hyperlink" Target="http://ucmehrou.wbl.sk/prislovia.htm" TargetMode="External"/><Relationship Id="rId2" Type="http://schemas.openxmlformats.org/officeDocument/2006/relationships/slideLayout" Target="../slideLayouts/slideLayout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slideLayout" Target="../slideLayouts/slideLayout1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hyperlink" Target="http://vasevec.parlamentnilisty.cz/sites/default/files/imagecache/primary_318x221/images/2595/jiri_zacek.jpg" TargetMode="External"/><Relationship Id="rId2" Type="http://schemas.openxmlformats.org/officeDocument/2006/relationships/hyperlink" Target="https://www.databazeknih.cz/images_books/34_/347773/mid_hadanky-a-lusteniny-KOf-347773.jpg" TargetMode="External"/><Relationship Id="rId3" Type="http://schemas.openxmlformats.org/officeDocument/2006/relationships/hyperlink" Target="https://www.databazeknih.cz/images_books/24_/245151/mid_hopsa-hejsa-245151.jpg" TargetMode="External"/><Relationship Id="rId4" Type="http://schemas.openxmlformats.org/officeDocument/2006/relationships/hyperlink" Target="https://www.databazeknih.cz/images_books/29_/298549/mid_hadej-hadej-hadaci-h4N-298549.jpg" TargetMode="External"/><Relationship Id="rId5" Type="http://schemas.openxmlformats.org/officeDocument/2006/relationships/hyperlink" Target="https://www.databazeknih.cz/images_books/24_/245406/mid_ezopovy-bajky-EXP-245406.jpg" TargetMode="External"/><Relationship Id="rId6" Type="http://schemas.openxmlformats.org/officeDocument/2006/relationships/hyperlink" Target="https://www.databazeknih.cz/images_books/77_/77056/encyklopedie-pro-zacky-77056.jpg" TargetMode="External"/><Relationship Id="rId7" Type="http://schemas.openxmlformats.org/officeDocument/2006/relationships/hyperlink" Target="https://www.databazeknih.cz/images_books/26_/263581/mid_encyklopedie-pro-deti-21-stoleti-263581.jpg" TargetMode="External"/><Relationship Id="rId8" Type="http://schemas.openxmlformats.org/officeDocument/2006/relationships/hyperlink" Target="https://www.databazeknih.cz/images_books/13_/138057/mid_cary-mary-fuk-at-jsem-zase-kluk-PZN-138057.jpg" TargetMode="External"/><Relationship Id="rId9" Type="http://schemas.openxmlformats.org/officeDocument/2006/relationships/hyperlink" Target="http://goo.gl/vpCX8" TargetMode="External"/><Relationship Id="rId10" Type="http://schemas.openxmlformats.org/officeDocument/2006/relationships/hyperlink" Target="http://lingvo.info/images/lingvopedia/lithuanian/sentence4.png" TargetMode="External"/><Relationship Id="rId11" Type="http://schemas.openxmlformats.org/officeDocument/2006/relationships/hyperlink" Target="https://casopisy.skaut.cz/svetylko/tagy/Malovan&#233;%20p&#345;&#237;slov&#237;" TargetMode="External"/><Relationship Id="rId12" Type="http://schemas.openxmlformats.org/officeDocument/2006/relationships/hyperlink" Target="https://www.best-english.sk/wp-content/uploads/2016/11/too-much-01.png" TargetMode="External"/><Relationship Id="rId13" Type="http://schemas.openxmlformats.org/officeDocument/2006/relationships/hyperlink" Target="http://files.stvrtaci76.webnode.sk/200000073-bf981c08f8/pes.jpg" TargetMode="External"/><Relationship Id="rId14" Type="http://schemas.openxmlformats.org/officeDocument/2006/relationships/hyperlink" Target="http://www.laura-mladez.sk/gallery/projekt:-vianoce!/2016/13.12._n.jpg" TargetMode="External"/><Relationship Id="rId15" Type="http://schemas.openxmlformats.org/officeDocument/2006/relationships/hyperlink" Target="http://www.mojanitra.sk/images/clanky/vata/c_140827_19.jpg" TargetMode="External"/><Relationship Id="rId16" Type="http://schemas.openxmlformats.org/officeDocument/2006/relationships/hyperlink" Target="http://lingvo.info/images/lingvopedia/latvian/sentence1.png" TargetMode="External"/><Relationship Id="rId17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jpeg"/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6" Type="http://schemas.openxmlformats.org/officeDocument/2006/relationships/image" Target="../media/image7.jpeg"/><Relationship Id="rId7" Type="http://schemas.openxmlformats.org/officeDocument/2006/relationships/image" Target="../media/image8.jpeg"/><Relationship Id="rId8" Type="http://schemas.openxmlformats.org/officeDocument/2006/relationships/image" Target="../media/image9.jpeg"/><Relationship Id="rId9" Type="http://schemas.openxmlformats.org/officeDocument/2006/relationships/hyperlink" Target="http://www.jirizacek.cz/ukazky-tvorba-pro-deti.html" TargetMode="External"/><Relationship Id="rId10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Shape 1"/>
          <p:cNvSpPr txBox="1"/>
          <p:nvPr/>
        </p:nvSpPr>
        <p:spPr>
          <a:xfrm>
            <a:off x="285840" y="1500120"/>
            <a:ext cx="8857800" cy="2727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sk-SK" sz="9600" spc="-1" strike="noStrike">
                <a:solidFill>
                  <a:srgbClr val="ff0000"/>
                </a:solidFill>
                <a:latin typeface="comic"/>
              </a:rPr>
              <a:t>POPLETENÉ PRÍSLOVIA</a:t>
            </a:r>
            <a:br/>
            <a:br/>
            <a:r>
              <a:rPr b="0" lang="sk-SK" sz="7200" spc="-1" strike="noStrike">
                <a:solidFill>
                  <a:srgbClr val="002060"/>
                </a:solidFill>
                <a:latin typeface="comic"/>
              </a:rPr>
              <a:t>JIŘÍ ŽÁČEK</a:t>
            </a:r>
            <a:endParaRPr b="0" lang="sk-SK" sz="7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TextShape 2"/>
          <p:cNvSpPr txBox="1"/>
          <p:nvPr/>
        </p:nvSpPr>
        <p:spPr>
          <a:xfrm>
            <a:off x="2743200" y="6029280"/>
            <a:ext cx="6400440" cy="82836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0" lang="sk-SK" sz="3200" spc="-1" strike="noStrike">
                <a:solidFill>
                  <a:srgbClr val="000000"/>
                </a:solidFill>
                <a:latin typeface="Calibri"/>
              </a:rPr>
              <a:t>© Mgr. Zuzana Karaffová</a:t>
            </a:r>
            <a:endParaRPr b="0" lang="sk-SK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CustomShape 1"/>
          <p:cNvSpPr/>
          <p:nvPr/>
        </p:nvSpPr>
        <p:spPr>
          <a:xfrm>
            <a:off x="214200" y="285840"/>
            <a:ext cx="7880760" cy="173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i="1" lang="sk-SK" sz="5400" spc="-1" strike="noStrike">
                <a:solidFill>
                  <a:srgbClr val="002060"/>
                </a:solidFill>
                <a:latin typeface="Calibri"/>
              </a:rPr>
              <a:t>Kto druhému jamu kope, sám do nej spadne.</a:t>
            </a:r>
            <a:endParaRPr b="0" lang="sk-SK" sz="5400" spc="-1" strike="noStrike">
              <a:latin typeface="Arial"/>
            </a:endParaRPr>
          </a:p>
        </p:txBody>
      </p:sp>
      <p:sp>
        <p:nvSpPr>
          <p:cNvPr id="75" name="CustomShape 2"/>
          <p:cNvSpPr/>
          <p:nvPr/>
        </p:nvSpPr>
        <p:spPr>
          <a:xfrm>
            <a:off x="285840" y="2143080"/>
            <a:ext cx="8535960" cy="3382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i="1" lang="sk-SK" sz="5400" spc="-1" strike="noStrike">
                <a:solidFill>
                  <a:srgbClr val="ff0000"/>
                </a:solidFill>
                <a:latin typeface="Calibri"/>
              </a:rPr>
              <a:t>Kto pripravuje iným nástrahy, sám sa stane ich obeťou; </a:t>
            </a:r>
            <a:endParaRPr b="0" lang="sk-SK" sz="5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sk-SK" sz="5400" spc="-1" strike="noStrike">
                <a:solidFill>
                  <a:srgbClr val="ff0000"/>
                </a:solidFill>
                <a:latin typeface="Calibri"/>
              </a:rPr>
              <a:t>zlomyseľnosť a úklady sa nevyplácajú.</a:t>
            </a:r>
            <a:endParaRPr b="0" lang="sk-SK" sz="5400" spc="-1" strike="noStrike">
              <a:latin typeface="Arial"/>
            </a:endParaRPr>
          </a:p>
        </p:txBody>
      </p:sp>
      <p:sp>
        <p:nvSpPr>
          <p:cNvPr id="76" name="CustomShape 3"/>
          <p:cNvSpPr/>
          <p:nvPr/>
        </p:nvSpPr>
        <p:spPr>
          <a:xfrm>
            <a:off x="7929720" y="214200"/>
            <a:ext cx="914040" cy="91404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77" name="Picture 2" descr="http://lingvo.info/images/lingvopedia/lithuanian/sentence4.png"/>
          <p:cNvPicPr/>
          <p:nvPr/>
        </p:nvPicPr>
        <p:blipFill>
          <a:blip r:embed="rId1"/>
          <a:stretch/>
        </p:blipFill>
        <p:spPr>
          <a:xfrm>
            <a:off x="5857920" y="4424400"/>
            <a:ext cx="3476160" cy="2433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17" dur="indefinite" restart="never" nodeType="tmRoot">
          <p:childTnLst>
            <p:seq>
              <p:cTn id="118" restart="whenNotActive" nodeType="interactiveSeq" fill="hold">
                <p:stCondLst>
                  <p:cond delay="0" evt="onClick">
                    <p:tgtEl>
                      <p:spTgt spid="76"/>
                    </p:tgtEl>
                  </p:cond>
                </p:stCondLst>
                <p:childTnLst>
                  <p:par>
                    <p:cTn id="119" fill="hold">
                      <p:stCondLst>
                        <p:cond delay="0" evt="onClick">
                          <p:tgtEl>
                            <p:spTgt spid="76"/>
                          </p:tgtEl>
                        </p:cond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23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/>
          <p:cNvSpPr/>
          <p:nvPr/>
        </p:nvSpPr>
        <p:spPr>
          <a:xfrm>
            <a:off x="446760" y="1214280"/>
            <a:ext cx="7144200" cy="913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i="1" lang="sk-SK" sz="5400" spc="-1" strike="noStrike">
                <a:solidFill>
                  <a:srgbClr val="002060"/>
                </a:solidFill>
                <a:latin typeface="Calibri"/>
              </a:rPr>
              <a:t>Kto nepracuje, nech neje.</a:t>
            </a:r>
            <a:endParaRPr b="0" lang="sk-SK" sz="5400" spc="-1" strike="noStrike">
              <a:latin typeface="Arial"/>
            </a:endParaRPr>
          </a:p>
        </p:txBody>
      </p:sp>
      <p:sp>
        <p:nvSpPr>
          <p:cNvPr id="79" name="CustomShape 2"/>
          <p:cNvSpPr/>
          <p:nvPr/>
        </p:nvSpPr>
        <p:spPr>
          <a:xfrm>
            <a:off x="321840" y="2500200"/>
            <a:ext cx="8535960" cy="173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i="1" lang="sk-SK" sz="5400" spc="-1" strike="noStrike">
                <a:solidFill>
                  <a:srgbClr val="ff0000"/>
                </a:solidFill>
                <a:latin typeface="Calibri"/>
              </a:rPr>
              <a:t>Lenivý človek si nezaslúži, aby sa mal dobre.</a:t>
            </a:r>
            <a:endParaRPr b="0" lang="sk-SK" sz="5400" spc="-1" strike="noStrike">
              <a:latin typeface="Arial"/>
            </a:endParaRPr>
          </a:p>
        </p:txBody>
      </p:sp>
      <p:sp>
        <p:nvSpPr>
          <p:cNvPr id="80" name="CustomShape 3"/>
          <p:cNvSpPr/>
          <p:nvPr/>
        </p:nvSpPr>
        <p:spPr>
          <a:xfrm>
            <a:off x="7929720" y="214200"/>
            <a:ext cx="914040" cy="91404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81" name="Picture 2" descr="http://goo.gl/vpCX8"/>
          <p:cNvPicPr/>
          <p:nvPr/>
        </p:nvPicPr>
        <p:blipFill>
          <a:blip r:embed="rId1"/>
          <a:stretch/>
        </p:blipFill>
        <p:spPr>
          <a:xfrm>
            <a:off x="1500120" y="4071960"/>
            <a:ext cx="5648040" cy="26204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24" dur="indefinite" restart="never" nodeType="tmRoot">
          <p:childTnLst>
            <p:seq>
              <p:cTn id="125" restart="whenNotActive" nodeType="interactiveSeq" fill="hold">
                <p:stCondLst>
                  <p:cond delay="0" evt="onClick">
                    <p:tgtEl>
                      <p:spTgt spid="80"/>
                    </p:tgtEl>
                  </p:cond>
                </p:stCondLst>
                <p:childTnLst>
                  <p:par>
                    <p:cTn id="126" fill="hold">
                      <p:stCondLst>
                        <p:cond delay="0" evt="onClick">
                          <p:tgtEl>
                            <p:spTgt spid="80"/>
                          </p:tgtEl>
                        </p:cond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30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1"/>
          <p:cNvSpPr/>
          <p:nvPr/>
        </p:nvSpPr>
        <p:spPr>
          <a:xfrm>
            <a:off x="500040" y="571320"/>
            <a:ext cx="7857720" cy="173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i="1" lang="sk-SK" sz="5400" spc="-1" strike="noStrike">
                <a:solidFill>
                  <a:srgbClr val="002060"/>
                </a:solidFill>
                <a:latin typeface="Calibri"/>
              </a:rPr>
              <a:t>Kto neskoro chodí, sám sebe škodí.</a:t>
            </a:r>
            <a:endParaRPr b="0" lang="sk-SK" sz="5400" spc="-1" strike="noStrike">
              <a:latin typeface="Arial"/>
            </a:endParaRPr>
          </a:p>
        </p:txBody>
      </p:sp>
      <p:sp>
        <p:nvSpPr>
          <p:cNvPr id="83" name="CustomShape 2"/>
          <p:cNvSpPr/>
          <p:nvPr/>
        </p:nvSpPr>
        <p:spPr>
          <a:xfrm>
            <a:off x="285840" y="2357280"/>
            <a:ext cx="8857800" cy="4205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i="1" lang="sk-SK" sz="5400" spc="-1" strike="noStrike">
                <a:solidFill>
                  <a:srgbClr val="ff0000"/>
                </a:solidFill>
                <a:latin typeface="Calibri"/>
              </a:rPr>
              <a:t>Osoba, ktorá príde neskoro, sa  musí uspokojiť s tým, čo zostalo; je dôležité byť dochvíľny, aby sme nepremeškali niečo dôležité.</a:t>
            </a:r>
            <a:endParaRPr b="0" lang="sk-SK" sz="5400" spc="-1" strike="noStrike">
              <a:latin typeface="Arial"/>
            </a:endParaRPr>
          </a:p>
        </p:txBody>
      </p:sp>
      <p:sp>
        <p:nvSpPr>
          <p:cNvPr id="84" name="CustomShape 3"/>
          <p:cNvSpPr/>
          <p:nvPr/>
        </p:nvSpPr>
        <p:spPr>
          <a:xfrm>
            <a:off x="7929720" y="214200"/>
            <a:ext cx="914040" cy="91404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31" dur="indefinite" restart="never" nodeType="tmRoot">
          <p:childTnLst>
            <p:seq>
              <p:cTn id="132" restart="whenNotActive" nodeType="interactiveSeq" fill="hold">
                <p:stCondLst>
                  <p:cond delay="0" evt="onClick">
                    <p:tgtEl>
                      <p:spTgt spid="84"/>
                    </p:tgtEl>
                  </p:cond>
                </p:stCondLst>
                <p:childTnLst>
                  <p:par>
                    <p:cTn id="133" fill="hold">
                      <p:stCondLst>
                        <p:cond delay="0" evt="onClick">
                          <p:tgtEl>
                            <p:spTgt spid="84"/>
                          </p:tgtEl>
                        </p:cond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37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CustomShape 1"/>
          <p:cNvSpPr/>
          <p:nvPr/>
        </p:nvSpPr>
        <p:spPr>
          <a:xfrm>
            <a:off x="465480" y="1214280"/>
            <a:ext cx="7854480" cy="913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i="1" lang="sk-SK" sz="5400" spc="-1" strike="noStrike">
                <a:solidFill>
                  <a:srgbClr val="002060"/>
                </a:solidFill>
                <a:latin typeface="Calibri"/>
              </a:rPr>
              <a:t>Kto prv príde, ten prv melie.</a:t>
            </a:r>
            <a:endParaRPr b="0" lang="sk-SK" sz="5400" spc="-1" strike="noStrike">
              <a:latin typeface="Arial"/>
            </a:endParaRPr>
          </a:p>
        </p:txBody>
      </p:sp>
      <p:sp>
        <p:nvSpPr>
          <p:cNvPr id="86" name="CustomShape 2"/>
          <p:cNvSpPr/>
          <p:nvPr/>
        </p:nvSpPr>
        <p:spPr>
          <a:xfrm>
            <a:off x="321840" y="2500200"/>
            <a:ext cx="8535960" cy="173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i="1" lang="sk-SK" sz="5400" spc="-1" strike="noStrike">
                <a:solidFill>
                  <a:srgbClr val="ff0000"/>
                </a:solidFill>
                <a:latin typeface="Calibri"/>
              </a:rPr>
              <a:t>Kto skôr príde, má prednosť, výhody.</a:t>
            </a:r>
            <a:endParaRPr b="0" lang="sk-SK" sz="5400" spc="-1" strike="noStrike">
              <a:latin typeface="Arial"/>
            </a:endParaRPr>
          </a:p>
        </p:txBody>
      </p:sp>
      <p:sp>
        <p:nvSpPr>
          <p:cNvPr id="87" name="CustomShape 3"/>
          <p:cNvSpPr/>
          <p:nvPr/>
        </p:nvSpPr>
        <p:spPr>
          <a:xfrm>
            <a:off x="7929720" y="214200"/>
            <a:ext cx="914040" cy="91404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88" name="Picture 2" descr="Výsledok vyhľadávania obrázkov pre dopyt kto prv príde ten prv melie"/>
          <p:cNvPicPr/>
          <p:nvPr/>
        </p:nvPicPr>
        <p:blipFill>
          <a:blip r:embed="rId1"/>
          <a:stretch/>
        </p:blipFill>
        <p:spPr>
          <a:xfrm>
            <a:off x="3286080" y="3524400"/>
            <a:ext cx="4762080" cy="3333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38" dur="indefinite" restart="never" nodeType="tmRoot">
          <p:childTnLst>
            <p:seq>
              <p:cTn id="139" restart="whenNotActive" nodeType="interactiveSeq" fill="hold">
                <p:stCondLst>
                  <p:cond delay="0" evt="onClick">
                    <p:tgtEl>
                      <p:spTgt spid="87"/>
                    </p:tgtEl>
                  </p:cond>
                </p:stCondLst>
                <p:childTnLst>
                  <p:par>
                    <p:cTn id="140" fill="hold">
                      <p:stCondLst>
                        <p:cond delay="0" evt="onClick">
                          <p:tgtEl>
                            <p:spTgt spid="87"/>
                          </p:tgtEl>
                        </p:cond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44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CustomShape 1"/>
          <p:cNvSpPr/>
          <p:nvPr/>
        </p:nvSpPr>
        <p:spPr>
          <a:xfrm>
            <a:off x="285840" y="571320"/>
            <a:ext cx="6143400" cy="173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i="1" lang="sk-SK" sz="5400" spc="-1" strike="noStrike">
                <a:solidFill>
                  <a:srgbClr val="002060"/>
                </a:solidFill>
                <a:latin typeface="Calibri"/>
              </a:rPr>
              <a:t>Kto sa bojí, nesmie do lesa.</a:t>
            </a:r>
            <a:endParaRPr b="0" lang="sk-SK" sz="5400" spc="-1" strike="noStrike">
              <a:latin typeface="Arial"/>
            </a:endParaRPr>
          </a:p>
        </p:txBody>
      </p:sp>
      <p:sp>
        <p:nvSpPr>
          <p:cNvPr id="90" name="CustomShape 2"/>
          <p:cNvSpPr/>
          <p:nvPr/>
        </p:nvSpPr>
        <p:spPr>
          <a:xfrm>
            <a:off x="321840" y="2500200"/>
            <a:ext cx="8535960" cy="913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i="1" lang="sk-SK" sz="5400" spc="-1" strike="noStrike">
                <a:solidFill>
                  <a:srgbClr val="ff0000"/>
                </a:solidFill>
                <a:latin typeface="Calibri"/>
              </a:rPr>
              <a:t>Bojazlivý nič nedokáže.</a:t>
            </a:r>
            <a:endParaRPr b="0" lang="sk-SK" sz="5400" spc="-1" strike="noStrike">
              <a:latin typeface="Arial"/>
            </a:endParaRPr>
          </a:p>
        </p:txBody>
      </p:sp>
      <p:sp>
        <p:nvSpPr>
          <p:cNvPr id="91" name="CustomShape 3"/>
          <p:cNvSpPr/>
          <p:nvPr/>
        </p:nvSpPr>
        <p:spPr>
          <a:xfrm>
            <a:off x="7929720" y="214200"/>
            <a:ext cx="914040" cy="91404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45" dur="indefinite" restart="never" nodeType="tmRoot">
          <p:childTnLst>
            <p:seq>
              <p:cTn id="146" restart="whenNotActive" nodeType="interactiveSeq" fill="hold">
                <p:stCondLst>
                  <p:cond delay="0" evt="onClick">
                    <p:tgtEl>
                      <p:spTgt spid="91"/>
                    </p:tgtEl>
                  </p:cond>
                </p:stCondLst>
                <p:childTnLst>
                  <p:par>
                    <p:cTn id="147" fill="hold">
                      <p:stCondLst>
                        <p:cond delay="0" evt="onClick">
                          <p:tgtEl>
                            <p:spTgt spid="91"/>
                          </p:tgtEl>
                        </p:cond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51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CustomShape 1"/>
          <p:cNvSpPr/>
          <p:nvPr/>
        </p:nvSpPr>
        <p:spPr>
          <a:xfrm>
            <a:off x="285840" y="214200"/>
            <a:ext cx="8094960" cy="173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i="1" lang="sk-SK" sz="5400" spc="-1" strike="noStrike">
                <a:solidFill>
                  <a:srgbClr val="002060"/>
                </a:solidFill>
                <a:latin typeface="Calibri"/>
              </a:rPr>
              <a:t>Nová metla dobre metie (zametá).</a:t>
            </a:r>
            <a:endParaRPr b="0" lang="sk-SK" sz="5400" spc="-1" strike="noStrike">
              <a:latin typeface="Arial"/>
            </a:endParaRPr>
          </a:p>
        </p:txBody>
      </p:sp>
      <p:sp>
        <p:nvSpPr>
          <p:cNvPr id="93" name="CustomShape 2"/>
          <p:cNvSpPr/>
          <p:nvPr/>
        </p:nvSpPr>
        <p:spPr>
          <a:xfrm>
            <a:off x="357120" y="2571840"/>
            <a:ext cx="8535960" cy="913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i="1" lang="sk-SK" sz="5400" spc="-1" strike="noStrike">
                <a:solidFill>
                  <a:srgbClr val="ff0000"/>
                </a:solidFill>
                <a:latin typeface="Calibri"/>
              </a:rPr>
              <a:t>Nový pracovník sa usiluje.</a:t>
            </a:r>
            <a:endParaRPr b="0" lang="sk-SK" sz="5400" spc="-1" strike="noStrike">
              <a:latin typeface="Arial"/>
            </a:endParaRPr>
          </a:p>
        </p:txBody>
      </p:sp>
      <p:sp>
        <p:nvSpPr>
          <p:cNvPr id="94" name="CustomShape 3"/>
          <p:cNvSpPr/>
          <p:nvPr/>
        </p:nvSpPr>
        <p:spPr>
          <a:xfrm>
            <a:off x="7929720" y="214200"/>
            <a:ext cx="914040" cy="91404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95" name="Picture 2" descr="Výsledok vyhľadávania obrázkov pre dopyt nová metla dobre zametá"/>
          <p:cNvPicPr/>
          <p:nvPr/>
        </p:nvPicPr>
        <p:blipFill>
          <a:blip r:embed="rId1"/>
          <a:srcRect l="1053" t="0" r="47327" b="43569"/>
          <a:stretch/>
        </p:blipFill>
        <p:spPr>
          <a:xfrm>
            <a:off x="2071800" y="3357720"/>
            <a:ext cx="4214520" cy="3336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52" dur="indefinite" restart="never" nodeType="tmRoot">
          <p:childTnLst>
            <p:seq>
              <p:cTn id="153" restart="whenNotActive" nodeType="interactiveSeq" fill="hold">
                <p:stCondLst>
                  <p:cond delay="0" evt="onClick">
                    <p:tgtEl>
                      <p:spTgt spid="94"/>
                    </p:tgtEl>
                  </p:cond>
                </p:stCondLst>
                <p:childTnLst>
                  <p:par>
                    <p:cTn id="154" fill="hold">
                      <p:stCondLst>
                        <p:cond delay="0" evt="onClick">
                          <p:tgtEl>
                            <p:spTgt spid="94"/>
                          </p:tgtEl>
                        </p:cond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58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CustomShape 1"/>
          <p:cNvSpPr/>
          <p:nvPr/>
        </p:nvSpPr>
        <p:spPr>
          <a:xfrm>
            <a:off x="214200" y="285840"/>
            <a:ext cx="7572240" cy="173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i="1" lang="sk-SK" sz="5400" spc="-1" strike="noStrike">
                <a:solidFill>
                  <a:srgbClr val="002060"/>
                </a:solidFill>
                <a:latin typeface="Calibri"/>
              </a:rPr>
              <a:t>Kto sa smeje naposledy, ten sa smeje najlepšie.</a:t>
            </a:r>
            <a:endParaRPr b="0" lang="sk-SK" sz="5400" spc="-1" strike="noStrike">
              <a:latin typeface="Arial"/>
            </a:endParaRPr>
          </a:p>
        </p:txBody>
      </p:sp>
      <p:sp>
        <p:nvSpPr>
          <p:cNvPr id="97" name="CustomShape 2"/>
          <p:cNvSpPr/>
          <p:nvPr/>
        </p:nvSpPr>
        <p:spPr>
          <a:xfrm>
            <a:off x="285840" y="2357280"/>
            <a:ext cx="8535960" cy="913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i="1" lang="sk-SK" sz="5400" spc="-1" strike="noStrike">
                <a:solidFill>
                  <a:srgbClr val="ff0000"/>
                </a:solidFill>
                <a:latin typeface="Calibri"/>
              </a:rPr>
              <a:t>Netreba sa tešiť predčasne.</a:t>
            </a:r>
            <a:endParaRPr b="0" lang="sk-SK" sz="5400" spc="-1" strike="noStrike">
              <a:latin typeface="Arial"/>
            </a:endParaRPr>
          </a:p>
        </p:txBody>
      </p:sp>
      <p:sp>
        <p:nvSpPr>
          <p:cNvPr id="98" name="CustomShape 3"/>
          <p:cNvSpPr/>
          <p:nvPr/>
        </p:nvSpPr>
        <p:spPr>
          <a:xfrm>
            <a:off x="7929720" y="214200"/>
            <a:ext cx="914040" cy="91404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99" name="Picture 2" descr="Výsledok vyhľadávania obrázkov pre dopyt kto sa smeje naposledy ten sa smeje najlepšie"/>
          <p:cNvPicPr/>
          <p:nvPr/>
        </p:nvPicPr>
        <p:blipFill>
          <a:blip r:embed="rId1"/>
          <a:stretch/>
        </p:blipFill>
        <p:spPr>
          <a:xfrm>
            <a:off x="2643120" y="3429000"/>
            <a:ext cx="4270680" cy="29998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59" dur="indefinite" restart="never" nodeType="tmRoot">
          <p:childTnLst>
            <p:seq>
              <p:cTn id="160" restart="whenNotActive" nodeType="interactiveSeq" fill="hold">
                <p:stCondLst>
                  <p:cond delay="0" evt="onClick">
                    <p:tgtEl>
                      <p:spTgt spid="98"/>
                    </p:tgtEl>
                  </p:cond>
                </p:stCondLst>
                <p:childTnLst>
                  <p:par>
                    <p:cTn id="161" fill="hold">
                      <p:stCondLst>
                        <p:cond delay="0" evt="onClick">
                          <p:tgtEl>
                            <p:spTgt spid="98"/>
                          </p:tgtEl>
                        </p:cond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65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CustomShape 1"/>
          <p:cNvSpPr/>
          <p:nvPr/>
        </p:nvSpPr>
        <p:spPr>
          <a:xfrm>
            <a:off x="214200" y="357120"/>
            <a:ext cx="8094960" cy="913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i="1" lang="sk-SK" sz="5400" spc="-1" strike="noStrike">
                <a:solidFill>
                  <a:srgbClr val="002060"/>
                </a:solidFill>
                <a:latin typeface="Calibri"/>
              </a:rPr>
              <a:t>Pes, ktorý breše, nehryzie.</a:t>
            </a:r>
            <a:endParaRPr b="0" lang="sk-SK" sz="5400" spc="-1" strike="noStrike">
              <a:latin typeface="Arial"/>
            </a:endParaRPr>
          </a:p>
        </p:txBody>
      </p:sp>
      <p:sp>
        <p:nvSpPr>
          <p:cNvPr id="101" name="CustomShape 2"/>
          <p:cNvSpPr/>
          <p:nvPr/>
        </p:nvSpPr>
        <p:spPr>
          <a:xfrm>
            <a:off x="214200" y="1428840"/>
            <a:ext cx="8535960" cy="3382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i="1" lang="sk-SK" sz="5400" spc="-1" strike="noStrike">
                <a:solidFill>
                  <a:srgbClr val="ff0000"/>
                </a:solidFill>
                <a:latin typeface="Calibri"/>
              </a:rPr>
              <a:t>Kto len kričí, nadáva, nie je nebezpečný; človek, ktorý veľa kričí, hrozí, je obyčajne neškodný.</a:t>
            </a:r>
            <a:endParaRPr b="0" lang="sk-SK" sz="5400" spc="-1" strike="noStrike">
              <a:latin typeface="Arial"/>
            </a:endParaRPr>
          </a:p>
        </p:txBody>
      </p:sp>
      <p:sp>
        <p:nvSpPr>
          <p:cNvPr id="102" name="CustomShape 3"/>
          <p:cNvSpPr/>
          <p:nvPr/>
        </p:nvSpPr>
        <p:spPr>
          <a:xfrm>
            <a:off x="7929720" y="214200"/>
            <a:ext cx="914040" cy="91404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03" name="Picture 2" descr="Súvisiaci obrázok"/>
          <p:cNvPicPr/>
          <p:nvPr/>
        </p:nvPicPr>
        <p:blipFill>
          <a:blip r:embed="rId1"/>
          <a:stretch/>
        </p:blipFill>
        <p:spPr>
          <a:xfrm>
            <a:off x="3357720" y="4000680"/>
            <a:ext cx="5285880" cy="2642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66" dur="indefinite" restart="never" nodeType="tmRoot">
          <p:childTnLst>
            <p:seq>
              <p:cTn id="167" restart="whenNotActive" nodeType="interactiveSeq" fill="hold">
                <p:stCondLst>
                  <p:cond delay="0" evt="onClick">
                    <p:tgtEl>
                      <p:spTgt spid="102"/>
                    </p:tgtEl>
                  </p:cond>
                </p:stCondLst>
                <p:childTnLst>
                  <p:par>
                    <p:cTn id="168" fill="hold">
                      <p:stCondLst>
                        <p:cond delay="0" evt="onClick">
                          <p:tgtEl>
                            <p:spTgt spid="102"/>
                          </p:tgtEl>
                        </p:cond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72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CustomShape 1"/>
          <p:cNvSpPr/>
          <p:nvPr/>
        </p:nvSpPr>
        <p:spPr>
          <a:xfrm>
            <a:off x="285840" y="500040"/>
            <a:ext cx="8094960" cy="913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i="1" lang="sk-SK" sz="5400" spc="-1" strike="noStrike">
                <a:solidFill>
                  <a:srgbClr val="002060"/>
                </a:solidFill>
                <a:latin typeface="Calibri"/>
              </a:rPr>
              <a:t>Všetkého veľa  škodí.</a:t>
            </a:r>
            <a:endParaRPr b="0" lang="sk-SK" sz="5400" spc="-1" strike="noStrike">
              <a:latin typeface="Arial"/>
            </a:endParaRPr>
          </a:p>
        </p:txBody>
      </p:sp>
      <p:sp>
        <p:nvSpPr>
          <p:cNvPr id="105" name="CustomShape 2"/>
          <p:cNvSpPr/>
          <p:nvPr/>
        </p:nvSpPr>
        <p:spPr>
          <a:xfrm>
            <a:off x="285840" y="1785960"/>
            <a:ext cx="8535960" cy="913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i="1" lang="sk-SK" sz="5400" spc="-1" strike="noStrike">
                <a:solidFill>
                  <a:srgbClr val="ff0000"/>
                </a:solidFill>
                <a:latin typeface="Calibri"/>
              </a:rPr>
              <a:t>Všetko s mierou.</a:t>
            </a:r>
            <a:endParaRPr b="0" lang="sk-SK" sz="5400" spc="-1" strike="noStrike">
              <a:latin typeface="Arial"/>
            </a:endParaRPr>
          </a:p>
        </p:txBody>
      </p:sp>
      <p:sp>
        <p:nvSpPr>
          <p:cNvPr id="106" name="CustomShape 3"/>
          <p:cNvSpPr/>
          <p:nvPr/>
        </p:nvSpPr>
        <p:spPr>
          <a:xfrm>
            <a:off x="7929720" y="214200"/>
            <a:ext cx="914040" cy="91404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7" name="CustomShape 4"/>
          <p:cNvSpPr/>
          <p:nvPr/>
        </p:nvSpPr>
        <p:spPr>
          <a:xfrm>
            <a:off x="2143080" y="3857760"/>
            <a:ext cx="6643440" cy="2802600"/>
          </a:xfrm>
          <a:prstGeom prst="ellipse">
            <a:avLst/>
          </a:prstGeom>
          <a:blipFill rotWithShape="0">
            <a:blip r:embed="rId1"/>
            <a:stretch/>
          </a:blipFill>
          <a:ln w="0">
            <a:noFill/>
          </a:ln>
          <a:effectLst>
            <a:softEdge rad="112680"/>
          </a:effectLst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73" dur="indefinite" restart="never" nodeType="tmRoot">
          <p:childTnLst>
            <p:seq>
              <p:cTn id="174" restart="whenNotActive" nodeType="interactiveSeq" fill="hold">
                <p:stCondLst>
                  <p:cond delay="0" evt="onClick">
                    <p:tgtEl>
                      <p:spTgt spid="106"/>
                    </p:tgtEl>
                  </p:cond>
                </p:stCondLst>
                <p:childTnLst>
                  <p:par>
                    <p:cTn id="175" fill="hold">
                      <p:stCondLst>
                        <p:cond delay="0" evt="onClick">
                          <p:tgtEl>
                            <p:spTgt spid="106"/>
                          </p:tgtEl>
                        </p:cond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79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Group 1"/>
          <p:cNvGrpSpPr/>
          <p:nvPr/>
        </p:nvGrpSpPr>
        <p:grpSpPr>
          <a:xfrm>
            <a:off x="4519080" y="1000080"/>
            <a:ext cx="4196160" cy="5133240"/>
            <a:chOff x="4519080" y="1000080"/>
            <a:chExt cx="4196160" cy="5133240"/>
          </a:xfrm>
        </p:grpSpPr>
        <p:pic>
          <p:nvPicPr>
            <p:cNvPr id="109" name="Picture 1" descr=""/>
            <p:cNvPicPr/>
            <p:nvPr/>
          </p:nvPicPr>
          <p:blipFill>
            <a:blip r:embed="rId1"/>
            <a:srcRect l="34046" t="17579" r="45650" b="31644"/>
            <a:stretch/>
          </p:blipFill>
          <p:spPr>
            <a:xfrm>
              <a:off x="5214960" y="1214280"/>
              <a:ext cx="3500280" cy="4919040"/>
            </a:xfrm>
            <a:prstGeom prst="rect">
              <a:avLst/>
            </a:prstGeom>
            <a:ln w="9525">
              <a:noFill/>
            </a:ln>
          </p:spPr>
        </p:pic>
        <p:sp>
          <p:nvSpPr>
            <p:cNvPr id="110" name="CustomShape 2"/>
            <p:cNvSpPr/>
            <p:nvPr/>
          </p:nvSpPr>
          <p:spPr>
            <a:xfrm>
              <a:off x="5162040" y="1000080"/>
              <a:ext cx="1787400" cy="1187640"/>
            </a:xfrm>
            <a:prstGeom prst="rect">
              <a:avLst/>
            </a:prstGeom>
            <a:solidFill>
              <a:schemeClr val="bg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r>
                <a:rPr b="0" lang="sk-SK" sz="1800" spc="-1" strike="noStrike">
                  <a:solidFill>
                    <a:srgbClr val="000000"/>
                  </a:solidFill>
                  <a:latin typeface="Calibri"/>
                </a:rPr>
                <a:t>                               </a:t>
              </a:r>
              <a:endParaRPr b="0" lang="sk-SK" sz="18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b="0" lang="sk-SK" sz="18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b="0" lang="sk-SK" sz="18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b="0" lang="sk-SK" sz="1800" spc="-1" strike="noStrike">
                <a:latin typeface="Arial"/>
              </a:endParaRPr>
            </a:p>
          </p:txBody>
        </p:sp>
        <p:sp>
          <p:nvSpPr>
            <p:cNvPr id="111" name="CustomShape 3"/>
            <p:cNvSpPr/>
            <p:nvPr/>
          </p:nvSpPr>
          <p:spPr>
            <a:xfrm>
              <a:off x="4519080" y="1643040"/>
              <a:ext cx="1787400" cy="1187640"/>
            </a:xfrm>
            <a:prstGeom prst="rect">
              <a:avLst/>
            </a:prstGeom>
            <a:solidFill>
              <a:schemeClr val="bg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r>
                <a:rPr b="0" lang="sk-SK" sz="1800" spc="-1" strike="noStrike">
                  <a:solidFill>
                    <a:srgbClr val="000000"/>
                  </a:solidFill>
                  <a:latin typeface="Calibri"/>
                </a:rPr>
                <a:t>                               </a:t>
              </a:r>
              <a:endParaRPr b="0" lang="sk-SK" sz="18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b="0" lang="sk-SK" sz="18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b="0" lang="sk-SK" sz="18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b="0" lang="sk-SK" sz="1800" spc="-1" strike="noStrike">
                <a:latin typeface="Arial"/>
              </a:endParaRPr>
            </a:p>
          </p:txBody>
        </p:sp>
      </p:grpSp>
      <p:sp>
        <p:nvSpPr>
          <p:cNvPr id="112" name="CustomShape 4"/>
          <p:cNvSpPr/>
          <p:nvPr/>
        </p:nvSpPr>
        <p:spPr>
          <a:xfrm>
            <a:off x="214200" y="285840"/>
            <a:ext cx="8094960" cy="821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i="1" lang="sk-SK" sz="4800" spc="-1" strike="noStrike">
                <a:solidFill>
                  <a:srgbClr val="000000"/>
                </a:solidFill>
                <a:latin typeface="Calibri"/>
              </a:rPr>
              <a:t>Povedz príslovie k ilustrácii.</a:t>
            </a:r>
            <a:endParaRPr b="0" lang="sk-SK" sz="4800" spc="-1" strike="noStrike">
              <a:latin typeface="Arial"/>
            </a:endParaRPr>
          </a:p>
        </p:txBody>
      </p:sp>
      <p:sp>
        <p:nvSpPr>
          <p:cNvPr id="113" name="CustomShape 5"/>
          <p:cNvSpPr/>
          <p:nvPr/>
        </p:nvSpPr>
        <p:spPr>
          <a:xfrm>
            <a:off x="285840" y="1571760"/>
            <a:ext cx="5000400" cy="3382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i="1" lang="sk-SK" sz="5400" spc="-1" strike="noStrike">
                <a:solidFill>
                  <a:srgbClr val="c00000"/>
                </a:solidFill>
                <a:latin typeface="Calibri"/>
              </a:rPr>
              <a:t>Dovtedy sa chodí s džbánom           po vodu, kým sa ucho neodtrhne.</a:t>
            </a:r>
            <a:endParaRPr b="0" lang="sk-SK" sz="5400" spc="-1" strike="noStrike">
              <a:latin typeface="Arial"/>
            </a:endParaRPr>
          </a:p>
        </p:txBody>
      </p:sp>
      <p:sp>
        <p:nvSpPr>
          <p:cNvPr id="114" name="CustomShape 6"/>
          <p:cNvSpPr/>
          <p:nvPr/>
        </p:nvSpPr>
        <p:spPr>
          <a:xfrm>
            <a:off x="7929720" y="214200"/>
            <a:ext cx="914040" cy="91404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80" dur="indefinite" restart="never" nodeType="tmRoot">
          <p:childTnLst>
            <p:seq>
              <p:cTn id="181" restart="whenNotActive" nodeType="interactiveSeq" fill="hold">
                <p:stCondLst>
                  <p:cond delay="0" evt="onClick">
                    <p:tgtEl>
                      <p:spTgt spid="114"/>
                    </p:tgtEl>
                  </p:cond>
                </p:stCondLst>
                <p:childTnLst>
                  <p:par>
                    <p:cTn id="182" fill="hold">
                      <p:stCondLst>
                        <p:cond delay="0" evt="onClick">
                          <p:tgtEl>
                            <p:spTgt spid="114"/>
                          </p:tgtEl>
                        </p:cond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86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ustomShape 1"/>
          <p:cNvSpPr/>
          <p:nvPr/>
        </p:nvSpPr>
        <p:spPr>
          <a:xfrm>
            <a:off x="464040" y="428760"/>
            <a:ext cx="3148200" cy="76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sk-SK" sz="4400" spc="-1" strike="noStrike">
                <a:solidFill>
                  <a:srgbClr val="002060"/>
                </a:solidFill>
                <a:latin typeface="comic"/>
              </a:rPr>
              <a:t>JIŘÍ ŽÁČEK</a:t>
            </a:r>
            <a:endParaRPr b="0" lang="sk-SK" sz="4400" spc="-1" strike="noStrike">
              <a:latin typeface="Arial"/>
            </a:endParaRPr>
          </a:p>
        </p:txBody>
      </p:sp>
      <p:pic>
        <p:nvPicPr>
          <p:cNvPr id="44" name="Picture 2" descr="Výsledok vyhľadávania obrázkov pre dopyt jiří žáček"/>
          <p:cNvPicPr/>
          <p:nvPr/>
        </p:nvPicPr>
        <p:blipFill>
          <a:blip r:embed="rId1"/>
          <a:stretch/>
        </p:blipFill>
        <p:spPr>
          <a:xfrm>
            <a:off x="4786200" y="214200"/>
            <a:ext cx="4111200" cy="2857320"/>
          </a:xfrm>
          <a:prstGeom prst="rect">
            <a:avLst/>
          </a:prstGeom>
          <a:ln w="0">
            <a:noFill/>
          </a:ln>
        </p:spPr>
      </p:pic>
      <p:sp>
        <p:nvSpPr>
          <p:cNvPr id="45" name="CustomShape 2"/>
          <p:cNvSpPr/>
          <p:nvPr/>
        </p:nvSpPr>
        <p:spPr>
          <a:xfrm>
            <a:off x="428760" y="3143160"/>
            <a:ext cx="8500680" cy="3137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sk-SK" sz="40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sk-SK" sz="4000" spc="-1" strike="noStrike">
                <a:solidFill>
                  <a:srgbClr val="000000"/>
                </a:solidFill>
                <a:latin typeface="Calibri"/>
              </a:rPr>
              <a:t>český spisovateľ;</a:t>
            </a:r>
            <a:endParaRPr b="0" lang="sk-SK" sz="4000" spc="-1" strike="noStrike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sk-SK" sz="40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sk-SK" sz="4000" spc="-1" strike="noStrike">
                <a:solidFill>
                  <a:srgbClr val="000000"/>
                </a:solidFill>
                <a:latin typeface="Calibri"/>
              </a:rPr>
              <a:t>narodil sa 6. novembra 1945                   v Chomutove;</a:t>
            </a:r>
            <a:endParaRPr b="0" lang="sk-SK" sz="4000" spc="-1" strike="noStrike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sk-SK" sz="40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sk-SK" sz="4000" spc="-1" strike="noStrike">
                <a:solidFill>
                  <a:srgbClr val="000000"/>
                </a:solidFill>
                <a:latin typeface="Calibri"/>
              </a:rPr>
              <a:t>prekladateľ;</a:t>
            </a:r>
            <a:endParaRPr b="0" lang="sk-SK" sz="4000" spc="-1" strike="noStrike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sk-SK" sz="40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sk-SK" sz="4000" spc="-1" strike="noStrike">
                <a:solidFill>
                  <a:srgbClr val="000000"/>
                </a:solidFill>
                <a:latin typeface="Calibri"/>
              </a:rPr>
              <a:t>zberateľ a tvorca aforizmov</a:t>
            </a:r>
            <a:endParaRPr b="0" lang="sk-SK" sz="4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nodeType="afterEffect" fill="hold" presetClass="entr" presetID="27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1" dur="8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rgb(77,80,-64)"/>
                                          </p:val>
                                        </p:tav>
                                        <p:tav tm="50000">
                                          <p:val>
                                            <p:strVal val="rgb(-1,0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2" dur="8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rgb(77,80,-64)"/>
                                          </p:val>
                                        </p:tav>
                                        <p:tav tm="50000">
                                          <p:val>
                                            <p:strVal val="rgb(-1,0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680"/>
                            </p:stCondLst>
                            <p:childTnLst>
                              <p:par>
                                <p:cTn id="15" nodeType="afterEffect" fill="hold" presetClass="entr" presetID="27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7" dur="8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rgb(77,80,-64)"/>
                                          </p:val>
                                        </p:tav>
                                        <p:tav tm="50000">
                                          <p:val>
                                            <p:strVal val="rgb(-1,0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8" dur="8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rgb(77,80,-64)"/>
                                          </p:val>
                                        </p:tav>
                                        <p:tav tm="50000">
                                          <p:val>
                                            <p:strVal val="rgb(-1,0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80"/>
                            </p:stCondLst>
                            <p:childTnLst>
                              <p:par>
                                <p:cTn id="21" nodeType="afterEffect" fill="hold" presetClass="entr" presetID="27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3" dur="80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rgb(77,80,-64)"/>
                                          </p:val>
                                        </p:tav>
                                        <p:tav tm="50000">
                                          <p:val>
                                            <p:strVal val="rgb(-1,0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4" dur="80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rgb(77,80,-64)"/>
                                          </p:val>
                                        </p:tav>
                                        <p:tav tm="50000">
                                          <p:val>
                                            <p:strVal val="rgb(-1,0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600"/>
                            </p:stCondLst>
                            <p:childTnLst>
                              <p:par>
                                <p:cTn id="27" nodeType="afterEffect" fill="hold" presetClass="entr" presetID="27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9" dur="80"/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rgb(77,80,-64)"/>
                                          </p:val>
                                        </p:tav>
                                        <p:tav tm="50000">
                                          <p:val>
                                            <p:strVal val="rgb(-1,0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30" dur="80"/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rgb(77,80,-64)"/>
                                          </p:val>
                                        </p:tav>
                                        <p:tav tm="50000">
                                          <p:val>
                                            <p:strVal val="rgb(-1,0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CustomShape 1"/>
          <p:cNvSpPr/>
          <p:nvPr/>
        </p:nvSpPr>
        <p:spPr>
          <a:xfrm>
            <a:off x="214200" y="285840"/>
            <a:ext cx="8094960" cy="821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i="1" lang="sk-SK" sz="4800" spc="-1" strike="noStrike">
                <a:solidFill>
                  <a:srgbClr val="000000"/>
                </a:solidFill>
                <a:latin typeface="Calibri"/>
              </a:rPr>
              <a:t>Povedz príslovie k ilustrácii.</a:t>
            </a:r>
            <a:endParaRPr b="0" lang="sk-SK" sz="4800" spc="-1" strike="noStrike">
              <a:latin typeface="Arial"/>
            </a:endParaRPr>
          </a:p>
        </p:txBody>
      </p:sp>
      <p:sp>
        <p:nvSpPr>
          <p:cNvPr id="116" name="CustomShape 2"/>
          <p:cNvSpPr/>
          <p:nvPr/>
        </p:nvSpPr>
        <p:spPr>
          <a:xfrm>
            <a:off x="285840" y="1785960"/>
            <a:ext cx="5000400" cy="173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i="1" lang="sk-SK" sz="5400" spc="-1" strike="noStrike">
                <a:solidFill>
                  <a:srgbClr val="c00000"/>
                </a:solidFill>
                <a:latin typeface="Calibri"/>
              </a:rPr>
              <a:t>Komu sa nelení, tomu sa zelení.</a:t>
            </a:r>
            <a:endParaRPr b="0" lang="sk-SK" sz="5400" spc="-1" strike="noStrike">
              <a:latin typeface="Arial"/>
            </a:endParaRPr>
          </a:p>
        </p:txBody>
      </p:sp>
      <p:sp>
        <p:nvSpPr>
          <p:cNvPr id="117" name="CustomShape 3"/>
          <p:cNvSpPr/>
          <p:nvPr/>
        </p:nvSpPr>
        <p:spPr>
          <a:xfrm>
            <a:off x="7929720" y="214200"/>
            <a:ext cx="914040" cy="91404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118" name="Group 4"/>
          <p:cNvGrpSpPr/>
          <p:nvPr/>
        </p:nvGrpSpPr>
        <p:grpSpPr>
          <a:xfrm>
            <a:off x="5220720" y="1357200"/>
            <a:ext cx="3565800" cy="4952520"/>
            <a:chOff x="5220720" y="1357200"/>
            <a:chExt cx="3565800" cy="4952520"/>
          </a:xfrm>
        </p:grpSpPr>
        <p:pic>
          <p:nvPicPr>
            <p:cNvPr id="119" name="Picture 2" descr=""/>
            <p:cNvPicPr/>
            <p:nvPr/>
          </p:nvPicPr>
          <p:blipFill>
            <a:blip r:embed="rId1"/>
            <a:srcRect l="53265" t="24419" r="26980" b="26762"/>
            <a:stretch/>
          </p:blipFill>
          <p:spPr>
            <a:xfrm>
              <a:off x="5220720" y="1357200"/>
              <a:ext cx="3565800" cy="4952520"/>
            </a:xfrm>
            <a:prstGeom prst="rect">
              <a:avLst/>
            </a:prstGeom>
            <a:ln w="9525">
              <a:noFill/>
            </a:ln>
          </p:spPr>
        </p:pic>
        <p:sp>
          <p:nvSpPr>
            <p:cNvPr id="120" name="CustomShape 5"/>
            <p:cNvSpPr/>
            <p:nvPr/>
          </p:nvSpPr>
          <p:spPr>
            <a:xfrm>
              <a:off x="6215040" y="1357200"/>
              <a:ext cx="2571480" cy="1856880"/>
            </a:xfrm>
            <a:prstGeom prst="wedgeEllipseCallout">
              <a:avLst>
                <a:gd name="adj1" fmla="val 19842"/>
                <a:gd name="adj2" fmla="val 70074"/>
              </a:avLst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0" lang="sk-SK" sz="2400" spc="-1" strike="noStrike">
                  <a:solidFill>
                    <a:srgbClr val="000000"/>
                  </a:solidFill>
                  <a:latin typeface="Calibri"/>
                </a:rPr>
                <a:t>Ako to, že  tebe sa ten záhon tak pekne zelená?</a:t>
              </a:r>
              <a:endParaRPr b="0" lang="sk-SK" sz="2400" spc="-1" strike="noStrike"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87" dur="indefinite" restart="never" nodeType="tmRoot">
          <p:childTnLst>
            <p:seq>
              <p:cTn id="188" restart="whenNotActive" nodeType="interactiveSeq" fill="hold">
                <p:stCondLst>
                  <p:cond delay="0" evt="onClick">
                    <p:tgtEl>
                      <p:spTgt spid="117"/>
                    </p:tgtEl>
                  </p:cond>
                </p:stCondLst>
                <p:childTnLst>
                  <p:par>
                    <p:cTn id="189" fill="hold">
                      <p:stCondLst>
                        <p:cond delay="0" evt="onClick">
                          <p:tgtEl>
                            <p:spTgt spid="117"/>
                          </p:tgtEl>
                        </p:cond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93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CustomShape 1"/>
          <p:cNvSpPr/>
          <p:nvPr/>
        </p:nvSpPr>
        <p:spPr>
          <a:xfrm>
            <a:off x="621000" y="1857240"/>
            <a:ext cx="8087760" cy="699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sk-SK" sz="4000" spc="-1" strike="noStrike" u="sng">
                <a:solidFill>
                  <a:srgbClr val="0000ff"/>
                </a:solidFill>
                <a:uFillTx/>
                <a:latin typeface="Calibri"/>
                <a:hlinkClick r:id="rId1"/>
              </a:rPr>
              <a:t>http://ucmehrou.wbl.sk/prislovia.htm</a:t>
            </a:r>
            <a:r>
              <a:rPr b="0" lang="sk-SK" sz="40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sk-SK" sz="4000" spc="-1" strike="noStrike">
              <a:latin typeface="Arial"/>
            </a:endParaRPr>
          </a:p>
        </p:txBody>
      </p:sp>
      <p:sp>
        <p:nvSpPr>
          <p:cNvPr id="122" name="CustomShape 2"/>
          <p:cNvSpPr/>
          <p:nvPr/>
        </p:nvSpPr>
        <p:spPr>
          <a:xfrm>
            <a:off x="1314000" y="357120"/>
            <a:ext cx="4037040" cy="699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sk-SK" sz="4000" spc="-1" strike="noStrike">
                <a:solidFill>
                  <a:srgbClr val="000000"/>
                </a:solidFill>
                <a:latin typeface="Calibri"/>
              </a:rPr>
              <a:t>Precvič si príslovia.</a:t>
            </a:r>
            <a:endParaRPr b="0" lang="sk-SK" sz="4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Picture 2" descr="Súvisiaci obrázok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sp>
        <p:nvSpPr>
          <p:cNvPr id="124" name="CustomShape 1"/>
          <p:cNvSpPr/>
          <p:nvPr/>
        </p:nvSpPr>
        <p:spPr>
          <a:xfrm>
            <a:off x="311760" y="500040"/>
            <a:ext cx="8671320" cy="1844280"/>
          </a:xfrm>
          <a:prstGeom prst="rect">
            <a:avLst/>
          </a:prstGeom>
          <a:noFill/>
          <a:ln w="0">
            <a:noFill/>
          </a:ln>
          <a:scene3d>
            <a:camera prst="orthographicFront"/>
            <a:lightRig dir="tl" rig="soft">
              <a:rot lat="0" lon="0" rev="0"/>
            </a:lightRig>
          </a:scene3d>
        </p:spPr>
        <p:style>
          <a:lnRef idx="0"/>
          <a:fillRef idx="0"/>
          <a:effectRef idx="0"/>
          <a:fontRef idx="minor"/>
        </p:style>
        <p:txBody>
          <a:bodyPr wrap="none">
            <a:spAutoFit/>
          </a:bodyPr>
          <a:p>
            <a:pPr algn="ctr">
              <a:lnSpc>
                <a:spcPct val="100000"/>
              </a:lnSpc>
            </a:pPr>
            <a:r>
              <a:rPr b="1" lang="sk-SK" sz="11500" spc="49" strike="noStrike">
                <a:solidFill>
                  <a:srgbClr val="ff0000"/>
                </a:solidFill>
                <a:latin typeface="comic"/>
              </a:rPr>
              <a:t>DOUČENIA!</a:t>
            </a:r>
            <a:endParaRPr b="0" lang="sk-SK" sz="11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94" dur="indefinite" restart="never" nodeType="tmRoot">
          <p:childTnLst>
            <p:seq>
              <p:cTn id="195" dur="indefinite" nodeType="mainSeq">
                <p:childTnLst>
                  <p:par>
                    <p:cTn id="196" fill="hold">
                      <p:stCondLst>
                        <p:cond delay="0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nodeType="withEffect" fill="hold" presetClass="entr" presetID="2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00" dur="15000" fill="hold"/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1" dur="15000" fill="hold"/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CustomShape 1"/>
          <p:cNvSpPr/>
          <p:nvPr/>
        </p:nvSpPr>
        <p:spPr>
          <a:xfrm>
            <a:off x="571320" y="1502640"/>
            <a:ext cx="8572320" cy="441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sk-SK" sz="1400" spc="-1" strike="noStrike" u="sng">
                <a:solidFill>
                  <a:srgbClr val="0000ff"/>
                </a:solidFill>
                <a:uFillTx/>
                <a:latin typeface="Calibri"/>
                <a:hlinkClick r:id="rId1"/>
              </a:rPr>
              <a:t>http://vasevec.parlamentnilisty.cz/sites/default/files/imagecache/primary_318x221/images/2595/jiri_zacek.jpg</a:t>
            </a:r>
            <a:r>
              <a:rPr b="0" lang="sk-SK" sz="1400" spc="-1" strike="noStrike">
                <a:solidFill>
                  <a:srgbClr val="000000"/>
                </a:solidFill>
                <a:latin typeface="Calibri"/>
              </a:rPr>
              <a:t>  - J. Žáček</a:t>
            </a:r>
            <a:endParaRPr b="0" lang="sk-SK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k-SK" sz="1400" spc="-1" strike="noStrike" u="sng">
                <a:solidFill>
                  <a:srgbClr val="0000ff"/>
                </a:solidFill>
                <a:uFillTx/>
                <a:latin typeface="Calibri"/>
                <a:hlinkClick r:id="rId2"/>
              </a:rPr>
              <a:t>https://www.databazeknih.cz/images_books/34_/347773/mid_hadanky-a-lusteniny-KOf-347773.jpg</a:t>
            </a:r>
            <a:r>
              <a:rPr b="0" lang="sk-SK" sz="1400" spc="-1" strike="noStrike">
                <a:solidFill>
                  <a:srgbClr val="000000"/>
                </a:solidFill>
                <a:latin typeface="Calibri"/>
              </a:rPr>
              <a:t> - Hádanky a ...</a:t>
            </a:r>
            <a:endParaRPr b="0" lang="sk-SK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k-SK" sz="1400" spc="-1" strike="noStrike" u="sng">
                <a:solidFill>
                  <a:srgbClr val="0000ff"/>
                </a:solidFill>
                <a:uFillTx/>
                <a:latin typeface="Calibri"/>
                <a:hlinkClick r:id="rId3"/>
              </a:rPr>
              <a:t>https://www.databazeknih.cz/images_books/24_/245151/mid_hopsa-hejsa-245151.jpg</a:t>
            </a:r>
            <a:r>
              <a:rPr b="0" lang="sk-SK" sz="1400" spc="-1" strike="noStrike">
                <a:solidFill>
                  <a:srgbClr val="000000"/>
                </a:solidFill>
                <a:latin typeface="Calibri"/>
              </a:rPr>
              <a:t> - Hopsa ...</a:t>
            </a:r>
            <a:endParaRPr b="0" lang="sk-SK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k-SK" sz="1400" spc="-1" strike="noStrike" u="sng">
                <a:solidFill>
                  <a:srgbClr val="0000ff"/>
                </a:solidFill>
                <a:uFillTx/>
                <a:latin typeface="Calibri"/>
                <a:hlinkClick r:id="rId4"/>
              </a:rPr>
              <a:t>https://www.databazeknih.cz/images_books/29_/298549/mid_hadej-hadej-hadaci-h4N-298549.jpg</a:t>
            </a:r>
            <a:r>
              <a:rPr b="0" lang="sk-SK" sz="1400" spc="-1" strike="noStrike">
                <a:solidFill>
                  <a:srgbClr val="000000"/>
                </a:solidFill>
                <a:latin typeface="Calibri"/>
              </a:rPr>
              <a:t> - Hádej ...</a:t>
            </a:r>
            <a:endParaRPr b="0" lang="sk-SK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k-SK" sz="1400" spc="-1" strike="noStrike" u="sng">
                <a:solidFill>
                  <a:srgbClr val="0000ff"/>
                </a:solidFill>
                <a:uFillTx/>
                <a:latin typeface="Calibri"/>
                <a:hlinkClick r:id="rId5"/>
              </a:rPr>
              <a:t>https://www.databazeknih.cz/images_books/24_/245406/mid_ezopovy-bajky-EXP-245406.jpg</a:t>
            </a:r>
            <a:r>
              <a:rPr b="0" lang="sk-SK" sz="1400" spc="-1" strike="noStrike">
                <a:solidFill>
                  <a:srgbClr val="000000"/>
                </a:solidFill>
                <a:latin typeface="Calibri"/>
              </a:rPr>
              <a:t> - Ezopovy ...</a:t>
            </a:r>
            <a:endParaRPr b="0" lang="sk-SK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k-SK" sz="1400" spc="-1" strike="noStrike" u="sng">
                <a:solidFill>
                  <a:srgbClr val="0000ff"/>
                </a:solidFill>
                <a:uFillTx/>
                <a:latin typeface="Calibri"/>
                <a:hlinkClick r:id="rId6"/>
              </a:rPr>
              <a:t>https://www.databazeknih.cz/images_books/77_/77056/encyklopedie-pro-zacky-77056.jpg</a:t>
            </a:r>
            <a:r>
              <a:rPr b="0" lang="sk-SK" sz="1400" spc="-1" strike="noStrike">
                <a:solidFill>
                  <a:srgbClr val="000000"/>
                </a:solidFill>
                <a:latin typeface="Calibri"/>
              </a:rPr>
              <a:t> - Encyklopedie ...</a:t>
            </a:r>
            <a:endParaRPr b="0" lang="sk-SK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k-SK" sz="1400" spc="-1" strike="noStrike" u="sng">
                <a:solidFill>
                  <a:srgbClr val="0000ff"/>
                </a:solidFill>
                <a:uFillTx/>
                <a:latin typeface="Calibri"/>
                <a:hlinkClick r:id="rId7"/>
              </a:rPr>
              <a:t>https://www.databazeknih.cz/images_books/26_/263581/mid_encyklopedie-pro-deti-21-stoleti-263581.jpg</a:t>
            </a:r>
            <a:r>
              <a:rPr b="0" lang="sk-SK" sz="1400" spc="-1" strike="noStrike">
                <a:solidFill>
                  <a:srgbClr val="000000"/>
                </a:solidFill>
                <a:latin typeface="Calibri"/>
              </a:rPr>
              <a:t> - Encyklopedie ...</a:t>
            </a:r>
            <a:endParaRPr b="0" lang="sk-SK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k-SK" sz="1400" spc="-1" strike="noStrike" u="sng">
                <a:solidFill>
                  <a:srgbClr val="0000ff"/>
                </a:solidFill>
                <a:uFillTx/>
                <a:latin typeface="Calibri"/>
                <a:hlinkClick r:id="rId8"/>
              </a:rPr>
              <a:t>https://www.databazeknih.cz/images_books/13_/138057/mid_cary-mary-fuk-at-jsem-zase-kluk-PZN-138057.jpg</a:t>
            </a:r>
            <a:r>
              <a:rPr b="0" lang="sk-SK" sz="1400" spc="-1" strike="noStrike">
                <a:solidFill>
                  <a:srgbClr val="000000"/>
                </a:solidFill>
                <a:latin typeface="Calibri"/>
              </a:rPr>
              <a:t> - Čáry...</a:t>
            </a:r>
            <a:endParaRPr b="0" lang="sk-SK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k-SK" sz="1400" spc="-1" strike="noStrike" u="sng">
                <a:solidFill>
                  <a:srgbClr val="0000ff"/>
                </a:solidFill>
                <a:uFillTx/>
                <a:latin typeface="Calibri"/>
                <a:hlinkClick r:id="rId9"/>
              </a:rPr>
              <a:t>http://goo.gl/vpCX8</a:t>
            </a:r>
            <a:r>
              <a:rPr b="0" lang="sk-SK" sz="1400" spc="-1" strike="noStrike">
                <a:solidFill>
                  <a:srgbClr val="000000"/>
                </a:solidFill>
                <a:latin typeface="Calibri"/>
              </a:rPr>
              <a:t> - obr.</a:t>
            </a:r>
            <a:endParaRPr b="0" lang="sk-SK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k-SK" sz="14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sk-SK" sz="1400" spc="-1" strike="noStrike" u="sng">
                <a:solidFill>
                  <a:srgbClr val="0000ff"/>
                </a:solidFill>
                <a:uFillTx/>
                <a:latin typeface="Calibri"/>
                <a:hlinkClick r:id="rId10"/>
              </a:rPr>
              <a:t>http://lingvo.info/images/lingvopedia/lithuanian/sentence4.png</a:t>
            </a:r>
            <a:r>
              <a:rPr b="0" lang="sk-SK" sz="1400" spc="-1" strike="noStrike">
                <a:solidFill>
                  <a:srgbClr val="000000"/>
                </a:solidFill>
                <a:latin typeface="Calibri"/>
              </a:rPr>
              <a:t> - kto druhému</a:t>
            </a:r>
            <a:endParaRPr b="0" lang="sk-SK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k-SK" sz="1400" spc="-1" strike="noStrike" u="sng">
                <a:solidFill>
                  <a:srgbClr val="0000ff"/>
                </a:solidFill>
                <a:uFillTx/>
                <a:latin typeface="Calibri"/>
                <a:hlinkClick r:id="rId11"/>
              </a:rPr>
              <a:t>https://casopisy.skaut.cz/svetylko/tagy/Malovan%C3%A9%20p%C5%99%C3%ADslov%C3%AD#</a:t>
            </a:r>
            <a:r>
              <a:rPr b="0" lang="sk-SK" sz="1400" spc="-1" strike="noStrike">
                <a:solidFill>
                  <a:srgbClr val="000000"/>
                </a:solidFill>
                <a:latin typeface="Calibri"/>
              </a:rPr>
              <a:t> - Dovtedy sa ...</a:t>
            </a:r>
            <a:endParaRPr b="0" lang="sk-SK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k-SK" sz="1400" spc="-1" strike="noStrike" u="sng">
                <a:solidFill>
                  <a:srgbClr val="0000ff"/>
                </a:solidFill>
                <a:uFillTx/>
                <a:latin typeface="Calibri"/>
                <a:hlinkClick r:id="rId12"/>
              </a:rPr>
              <a:t>https://www.best-english.sk/wp-content/uploads/2016/11/too-much-01.png</a:t>
            </a:r>
            <a:r>
              <a:rPr b="0" lang="sk-SK" sz="1400" spc="-1" strike="noStrike">
                <a:solidFill>
                  <a:srgbClr val="000000"/>
                </a:solidFill>
                <a:latin typeface="Calibri"/>
              </a:rPr>
              <a:t> - všetkého...</a:t>
            </a:r>
            <a:endParaRPr b="0" lang="sk-SK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k-SK" sz="1400" spc="-1" strike="noStrike" u="sng">
                <a:solidFill>
                  <a:srgbClr val="0000ff"/>
                </a:solidFill>
                <a:uFillTx/>
                <a:latin typeface="Calibri"/>
                <a:hlinkClick r:id="rId13"/>
              </a:rPr>
              <a:t>http://files.stvrtaci76.webnode.sk/200000073-bf981c08f8/pes.jpg</a:t>
            </a:r>
            <a:r>
              <a:rPr b="0" lang="sk-SK" sz="1400" spc="-1" strike="noStrike">
                <a:solidFill>
                  <a:srgbClr val="000000"/>
                </a:solidFill>
                <a:latin typeface="Calibri"/>
              </a:rPr>
              <a:t> - pes,...</a:t>
            </a:r>
            <a:endParaRPr b="0" lang="sk-SK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k-SK" sz="1400" spc="-1" strike="noStrike" u="sng">
                <a:solidFill>
                  <a:srgbClr val="0000ff"/>
                </a:solidFill>
                <a:uFillTx/>
                <a:latin typeface="Calibri"/>
                <a:hlinkClick r:id="rId14"/>
              </a:rPr>
              <a:t>http://www.laura-mladez.sk/gallery/projekt:-vianoce!/2016/13.12._n.jpg</a:t>
            </a:r>
            <a:r>
              <a:rPr b="0" lang="sk-SK" sz="1400" spc="-1" strike="noStrike">
                <a:solidFill>
                  <a:srgbClr val="000000"/>
                </a:solidFill>
                <a:latin typeface="Calibri"/>
              </a:rPr>
              <a:t> - kto sa smeje</a:t>
            </a:r>
            <a:endParaRPr b="0" lang="sk-SK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k-SK" sz="14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sk-SK" sz="1400" spc="-1" strike="noStrike" u="sng">
                <a:solidFill>
                  <a:srgbClr val="0000ff"/>
                </a:solidFill>
                <a:uFillTx/>
                <a:latin typeface="Calibri"/>
                <a:hlinkClick r:id="rId15"/>
              </a:rPr>
              <a:t>http://www.mojanitra.sk/images/clanky/vata/c_140827_19.jpg</a:t>
            </a:r>
            <a:r>
              <a:rPr b="0" lang="sk-SK" sz="1400" spc="-1" strike="noStrike">
                <a:solidFill>
                  <a:srgbClr val="000000"/>
                </a:solidFill>
                <a:latin typeface="Calibri"/>
              </a:rPr>
              <a:t> - nová </a:t>
            </a:r>
            <a:endParaRPr b="0" lang="sk-SK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k-SK" sz="1400" spc="-1" strike="noStrike" u="sng">
                <a:solidFill>
                  <a:srgbClr val="0000ff"/>
                </a:solidFill>
                <a:uFillTx/>
                <a:latin typeface="Calibri"/>
                <a:hlinkClick r:id="rId16"/>
              </a:rPr>
              <a:t>http://lingvo.info/images/lingvopedia/latvian/sentence1.png</a:t>
            </a:r>
            <a:r>
              <a:rPr b="0" lang="sk-SK" sz="1400" spc="-1" strike="noStrike">
                <a:solidFill>
                  <a:srgbClr val="000000"/>
                </a:solidFill>
                <a:latin typeface="Calibri"/>
              </a:rPr>
              <a:t> - kto prv</a:t>
            </a:r>
            <a:endParaRPr b="0" lang="sk-SK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sk-SK" sz="1400" spc="-1" strike="noStrike">
              <a:latin typeface="Arial"/>
            </a:endParaRPr>
          </a:p>
        </p:txBody>
      </p:sp>
      <p:sp>
        <p:nvSpPr>
          <p:cNvPr id="126" name="CustomShape 2"/>
          <p:cNvSpPr/>
          <p:nvPr/>
        </p:nvSpPr>
        <p:spPr>
          <a:xfrm>
            <a:off x="3719160" y="285840"/>
            <a:ext cx="120204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sk-SK" sz="2400" spc="-1" strike="noStrike">
                <a:solidFill>
                  <a:srgbClr val="000000"/>
                </a:solidFill>
                <a:latin typeface="Calibri"/>
              </a:rPr>
              <a:t>ZDROJE:</a:t>
            </a:r>
            <a:endParaRPr b="0" lang="sk-SK" sz="2400" spc="-1" strike="noStrike">
              <a:latin typeface="Arial"/>
            </a:endParaRPr>
          </a:p>
        </p:txBody>
      </p:sp>
      <p:sp>
        <p:nvSpPr>
          <p:cNvPr id="127" name="CustomShape 3"/>
          <p:cNvSpPr/>
          <p:nvPr/>
        </p:nvSpPr>
        <p:spPr>
          <a:xfrm>
            <a:off x="738000" y="1071720"/>
            <a:ext cx="451368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sk-SK" sz="1800" spc="-1" strike="noStrike">
                <a:solidFill>
                  <a:srgbClr val="000000"/>
                </a:solidFill>
                <a:latin typeface="Calibri"/>
              </a:rPr>
              <a:t>Čítanka pre 4.roč. ZŠ – Mgr. Hirschnerová a kol.</a:t>
            </a:r>
            <a:endParaRPr b="0" lang="sk-SK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2" descr="Hádanky a luštěniny"/>
          <p:cNvPicPr/>
          <p:nvPr/>
        </p:nvPicPr>
        <p:blipFill>
          <a:blip r:embed="rId1"/>
          <a:stretch/>
        </p:blipFill>
        <p:spPr>
          <a:xfrm>
            <a:off x="285840" y="428760"/>
            <a:ext cx="3928680" cy="6031800"/>
          </a:xfrm>
          <a:prstGeom prst="rect">
            <a:avLst/>
          </a:prstGeom>
          <a:ln w="0">
            <a:noFill/>
          </a:ln>
        </p:spPr>
      </p:pic>
      <p:pic>
        <p:nvPicPr>
          <p:cNvPr id="47" name="Picture 6" descr="Hopsa hejsa"/>
          <p:cNvPicPr/>
          <p:nvPr/>
        </p:nvPicPr>
        <p:blipFill>
          <a:blip r:embed="rId2"/>
          <a:stretch/>
        </p:blipFill>
        <p:spPr>
          <a:xfrm>
            <a:off x="4572000" y="2143080"/>
            <a:ext cx="3898080" cy="2728440"/>
          </a:xfrm>
          <a:prstGeom prst="rect">
            <a:avLst/>
          </a:prstGeom>
          <a:ln w="0">
            <a:noFill/>
          </a:ln>
        </p:spPr>
      </p:pic>
      <p:pic>
        <p:nvPicPr>
          <p:cNvPr id="48" name="Picture 8" descr="Hádej, hádej, hadači"/>
          <p:cNvPicPr/>
          <p:nvPr/>
        </p:nvPicPr>
        <p:blipFill>
          <a:blip r:embed="rId3"/>
          <a:stretch/>
        </p:blipFill>
        <p:spPr>
          <a:xfrm>
            <a:off x="4572000" y="928800"/>
            <a:ext cx="3928680" cy="5130720"/>
          </a:xfrm>
          <a:prstGeom prst="rect">
            <a:avLst/>
          </a:prstGeom>
          <a:ln w="0">
            <a:noFill/>
          </a:ln>
        </p:spPr>
      </p:pic>
      <p:pic>
        <p:nvPicPr>
          <p:cNvPr id="49" name="Picture 10" descr="Ezopovy Bajky"/>
          <p:cNvPicPr/>
          <p:nvPr/>
        </p:nvPicPr>
        <p:blipFill>
          <a:blip r:embed="rId4"/>
          <a:stretch/>
        </p:blipFill>
        <p:spPr>
          <a:xfrm>
            <a:off x="4572000" y="857160"/>
            <a:ext cx="4000320" cy="5200200"/>
          </a:xfrm>
          <a:prstGeom prst="rect">
            <a:avLst/>
          </a:prstGeom>
          <a:ln w="0">
            <a:noFill/>
          </a:ln>
        </p:spPr>
      </p:pic>
      <p:pic>
        <p:nvPicPr>
          <p:cNvPr id="50" name="Picture 12" descr="Encyklopedie pro žáčky"/>
          <p:cNvPicPr/>
          <p:nvPr/>
        </p:nvPicPr>
        <p:blipFill>
          <a:blip r:embed="rId5"/>
          <a:stretch/>
        </p:blipFill>
        <p:spPr>
          <a:xfrm>
            <a:off x="4643280" y="785880"/>
            <a:ext cx="3928680" cy="5578920"/>
          </a:xfrm>
          <a:prstGeom prst="rect">
            <a:avLst/>
          </a:prstGeom>
          <a:ln w="0">
            <a:noFill/>
          </a:ln>
        </p:spPr>
      </p:pic>
      <p:pic>
        <p:nvPicPr>
          <p:cNvPr id="51" name="Picture 14" descr="Encyklopedie pro děti 21. století"/>
          <p:cNvPicPr/>
          <p:nvPr/>
        </p:nvPicPr>
        <p:blipFill>
          <a:blip r:embed="rId6"/>
          <a:stretch/>
        </p:blipFill>
        <p:spPr>
          <a:xfrm>
            <a:off x="4500720" y="1000080"/>
            <a:ext cx="4071600" cy="5071680"/>
          </a:xfrm>
          <a:prstGeom prst="rect">
            <a:avLst/>
          </a:prstGeom>
          <a:ln w="0">
            <a:noFill/>
          </a:ln>
        </p:spPr>
      </p:pic>
      <p:pic>
        <p:nvPicPr>
          <p:cNvPr id="52" name="Picture 16" descr="Chytré pohádky pro malé rozumbrady"/>
          <p:cNvPicPr/>
          <p:nvPr/>
        </p:nvPicPr>
        <p:blipFill>
          <a:blip r:embed="rId7"/>
          <a:stretch/>
        </p:blipFill>
        <p:spPr>
          <a:xfrm>
            <a:off x="4500720" y="1000080"/>
            <a:ext cx="4071600" cy="5340960"/>
          </a:xfrm>
          <a:prstGeom prst="rect">
            <a:avLst/>
          </a:prstGeom>
          <a:ln w="0">
            <a:noFill/>
          </a:ln>
        </p:spPr>
      </p:pic>
      <p:pic>
        <p:nvPicPr>
          <p:cNvPr id="53" name="Picture 18" descr="Čáry máry fuk, ať jsem zase kluk!"/>
          <p:cNvPicPr/>
          <p:nvPr/>
        </p:nvPicPr>
        <p:blipFill>
          <a:blip r:embed="rId8"/>
          <a:stretch/>
        </p:blipFill>
        <p:spPr>
          <a:xfrm>
            <a:off x="4500720" y="1000080"/>
            <a:ext cx="4071600" cy="5437080"/>
          </a:xfrm>
          <a:prstGeom prst="rect">
            <a:avLst/>
          </a:prstGeom>
          <a:ln w="0">
            <a:noFill/>
          </a:ln>
        </p:spPr>
      </p:pic>
      <p:sp>
        <p:nvSpPr>
          <p:cNvPr id="54" name="CustomShape 1"/>
          <p:cNvSpPr/>
          <p:nvPr/>
        </p:nvSpPr>
        <p:spPr>
          <a:xfrm>
            <a:off x="428760" y="6488640"/>
            <a:ext cx="757224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sk-SK" sz="1800" spc="-1" strike="noStrike" u="sng">
                <a:solidFill>
                  <a:srgbClr val="0000ff"/>
                </a:solidFill>
                <a:uFillTx/>
                <a:latin typeface="Calibri"/>
                <a:hlinkClick r:id="rId9"/>
              </a:rPr>
              <a:t>http://www.jirizacek.cz/ukazky-tvorba-pro-deti.html</a:t>
            </a:r>
            <a:r>
              <a:rPr b="0" lang="sk-SK" sz="18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sk-SK" sz="1800" spc="-1" strike="noStrike">
              <a:latin typeface="Arial"/>
            </a:endParaRPr>
          </a:p>
        </p:txBody>
      </p:sp>
      <p:sp>
        <p:nvSpPr>
          <p:cNvPr id="55" name="CustomShape 2"/>
          <p:cNvSpPr/>
          <p:nvPr/>
        </p:nvSpPr>
        <p:spPr>
          <a:xfrm>
            <a:off x="304920" y="0"/>
            <a:ext cx="3303720" cy="699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sk-SK" sz="4000" spc="-1" strike="noStrike">
                <a:solidFill>
                  <a:srgbClr val="000000"/>
                </a:solidFill>
                <a:latin typeface="Calibri"/>
              </a:rPr>
              <a:t>Tvorba pre deti</a:t>
            </a:r>
            <a:endParaRPr b="0" lang="sk-SK" sz="4000" spc="-1" strike="noStrike">
              <a:latin typeface="Arial"/>
            </a:endParaRPr>
          </a:p>
        </p:txBody>
      </p:sp>
      <p:sp>
        <p:nvSpPr>
          <p:cNvPr id="56" name="CustomShape 3"/>
          <p:cNvSpPr/>
          <p:nvPr/>
        </p:nvSpPr>
        <p:spPr>
          <a:xfrm>
            <a:off x="25920" y="5786280"/>
            <a:ext cx="4487760" cy="577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sk-SK" sz="3200" spc="-1" strike="noStrike">
                <a:solidFill>
                  <a:srgbClr val="000000"/>
                </a:solidFill>
                <a:latin typeface="Calibri"/>
              </a:rPr>
              <a:t>Ak si chceš prečítať, klikni:</a:t>
            </a:r>
            <a:endParaRPr b="0" lang="sk-SK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2" dur="indefinite" restart="never" nodeType="tmRoot">
          <p:childTnLst>
            <p:seq>
              <p:cTn id="33" dur="indefinite" nodeType="mainSeq">
                <p:childTnLst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8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8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53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58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63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68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3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7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000"/>
                            </p:stCondLst>
                            <p:childTnLst>
                              <p:par>
                                <p:cTn id="79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81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ustomShape 1"/>
          <p:cNvSpPr/>
          <p:nvPr/>
        </p:nvSpPr>
        <p:spPr>
          <a:xfrm>
            <a:off x="357120" y="500040"/>
            <a:ext cx="8286480" cy="219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sk-SK" sz="4000" spc="-1" strike="noStrike">
                <a:solidFill>
                  <a:srgbClr val="000000"/>
                </a:solidFill>
                <a:latin typeface="Calibri"/>
              </a:rPr>
              <a:t>Ten tlačiarenský škriatok! Poplietol príslovia – ani jedno nezostalo, ako má byť. Skúste ich opraviť.</a:t>
            </a:r>
            <a:endParaRPr b="0" lang="sk-SK" sz="4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sk-SK" sz="4000" spc="-1" strike="noStrike">
              <a:latin typeface="Arial"/>
            </a:endParaRPr>
          </a:p>
        </p:txBody>
      </p:sp>
      <p:pic>
        <p:nvPicPr>
          <p:cNvPr id="58" name="Picture 3" descr=""/>
          <p:cNvPicPr/>
          <p:nvPr/>
        </p:nvPicPr>
        <p:blipFill>
          <a:blip r:embed="rId1"/>
          <a:srcRect l="52202" t="35359" r="8273" b="9961"/>
          <a:stretch/>
        </p:blipFill>
        <p:spPr>
          <a:xfrm>
            <a:off x="1643040" y="2643120"/>
            <a:ext cx="5143320" cy="400032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CustomShape 1"/>
          <p:cNvSpPr/>
          <p:nvPr/>
        </p:nvSpPr>
        <p:spPr>
          <a:xfrm>
            <a:off x="357120" y="500040"/>
            <a:ext cx="8572320" cy="490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endParaRPr b="0" lang="sk-SK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k-SK" sz="4000" spc="-1" strike="noStrike">
                <a:solidFill>
                  <a:srgbClr val="000000"/>
                </a:solidFill>
                <a:latin typeface="Calibri"/>
              </a:rPr>
              <a:t>Kto druhému jamu kope, tomu niet pomoci.</a:t>
            </a:r>
            <a:endParaRPr b="0" lang="sk-SK" sz="4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k-SK" sz="4000" spc="-1" strike="noStrike">
                <a:solidFill>
                  <a:srgbClr val="000000"/>
                </a:solidFill>
                <a:latin typeface="Calibri"/>
              </a:rPr>
              <a:t>Ranné vtáča nesmie do lesa.</a:t>
            </a:r>
            <a:endParaRPr b="0" lang="sk-SK" sz="4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k-SK" sz="4000" spc="-1" strike="noStrike">
                <a:solidFill>
                  <a:srgbClr val="000000"/>
                </a:solidFill>
                <a:latin typeface="Calibri"/>
              </a:rPr>
              <a:t>Každý chvíľku dobre zametá.</a:t>
            </a:r>
            <a:endParaRPr b="0" lang="sk-SK" sz="4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k-SK" sz="4000" spc="-1" strike="noStrike">
                <a:solidFill>
                  <a:srgbClr val="000000"/>
                </a:solidFill>
                <a:latin typeface="Calibri"/>
              </a:rPr>
              <a:t>Kto sa bojí, nehryzie.</a:t>
            </a:r>
            <a:endParaRPr b="0" lang="sk-SK" sz="4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k-SK" sz="4000" spc="-1" strike="noStrike">
                <a:solidFill>
                  <a:srgbClr val="000000"/>
                </a:solidFill>
                <a:latin typeface="Calibri"/>
              </a:rPr>
              <a:t>Kto prv príde, ťahá pílku.</a:t>
            </a:r>
            <a:endParaRPr b="0" lang="sk-SK" sz="4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k-SK" sz="4000" spc="-1" strike="noStrike">
                <a:solidFill>
                  <a:srgbClr val="000000"/>
                </a:solidFill>
                <a:latin typeface="Calibri"/>
              </a:rPr>
              <a:t>Pes, ktorý breše, ďalej doskáče. </a:t>
            </a:r>
            <a:endParaRPr b="0" lang="sk-SK" sz="4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sk-SK" sz="4000" spc="-1" strike="noStrike">
              <a:latin typeface="Arial"/>
            </a:endParaRPr>
          </a:p>
        </p:txBody>
      </p:sp>
      <p:sp>
        <p:nvSpPr>
          <p:cNvPr id="60" name="CustomShape 2"/>
          <p:cNvSpPr/>
          <p:nvPr/>
        </p:nvSpPr>
        <p:spPr>
          <a:xfrm>
            <a:off x="8229600" y="0"/>
            <a:ext cx="914040" cy="91404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1" name="CustomShape 3"/>
          <p:cNvSpPr/>
          <p:nvPr/>
        </p:nvSpPr>
        <p:spPr>
          <a:xfrm>
            <a:off x="285840" y="928800"/>
            <a:ext cx="8572320" cy="49053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endParaRPr b="0" lang="sk-SK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k-SK" sz="4000" spc="-1" strike="noStrike">
                <a:solidFill>
                  <a:srgbClr val="000000"/>
                </a:solidFill>
                <a:latin typeface="Calibri"/>
              </a:rPr>
              <a:t>Kto druhému jamu kope, sám do nej spadne.</a:t>
            </a:r>
            <a:endParaRPr b="0" lang="sk-SK" sz="4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k-SK" sz="4000" spc="-1" strike="noStrike">
                <a:solidFill>
                  <a:srgbClr val="000000"/>
                </a:solidFill>
                <a:latin typeface="Calibri"/>
              </a:rPr>
              <a:t>Ranné vtáča ďalej doskáče.</a:t>
            </a:r>
            <a:endParaRPr b="0" lang="sk-SK" sz="4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k-SK" sz="4000" spc="-1" strike="noStrike">
                <a:solidFill>
                  <a:srgbClr val="000000"/>
                </a:solidFill>
                <a:latin typeface="Calibri"/>
              </a:rPr>
              <a:t>Každý chvíľku ťahá pílku.</a:t>
            </a:r>
            <a:endParaRPr b="0" lang="sk-SK" sz="4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k-SK" sz="4000" spc="-1" strike="noStrike">
                <a:solidFill>
                  <a:srgbClr val="000000"/>
                </a:solidFill>
                <a:latin typeface="Calibri"/>
              </a:rPr>
              <a:t>Kto sa bojí, nesmie do lesa.</a:t>
            </a:r>
            <a:endParaRPr b="0" lang="sk-SK" sz="4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k-SK" sz="4000" spc="-1" strike="noStrike">
                <a:solidFill>
                  <a:srgbClr val="000000"/>
                </a:solidFill>
                <a:latin typeface="Calibri"/>
              </a:rPr>
              <a:t>Kto prv príde, ten prv melie.</a:t>
            </a:r>
            <a:endParaRPr b="0" lang="sk-SK" sz="4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k-SK" sz="4000" spc="-1" strike="noStrike">
                <a:solidFill>
                  <a:srgbClr val="000000"/>
                </a:solidFill>
                <a:latin typeface="Calibri"/>
              </a:rPr>
              <a:t>Pes, ktorý breše, nehryzie. </a:t>
            </a:r>
            <a:endParaRPr b="0" lang="sk-SK" sz="4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sk-SK" sz="4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82" dur="indefinite" restart="never" nodeType="tmRoot">
          <p:childTnLst>
            <p:seq>
              <p:cTn id="83" restart="whenNotActive" nodeType="interactiveSeq" fill="hold">
                <p:stCondLst>
                  <p:cond delay="0" evt="onClick">
                    <p:tgtEl>
                      <p:spTgt spid="60"/>
                    </p:tgtEl>
                  </p:cond>
                </p:stCondLst>
                <p:childTnLst>
                  <p:par>
                    <p:cTn id="84" fill="hold">
                      <p:stCondLst>
                        <p:cond delay="0" evt="onClick">
                          <p:tgtEl>
                            <p:spTgt spid="60"/>
                          </p:tgtEl>
                        </p:cond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88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CustomShape 1"/>
          <p:cNvSpPr/>
          <p:nvPr/>
        </p:nvSpPr>
        <p:spPr>
          <a:xfrm>
            <a:off x="357120" y="1214280"/>
            <a:ext cx="8572320" cy="4356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sk-SK" sz="4000" spc="-1" strike="noStrike">
                <a:solidFill>
                  <a:srgbClr val="000000"/>
                </a:solidFill>
                <a:latin typeface="Calibri"/>
              </a:rPr>
              <a:t>Nová metla neprinesie jar.</a:t>
            </a:r>
            <a:endParaRPr b="0" lang="sk-SK" sz="4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k-SK" sz="4000" spc="-1" strike="noStrike">
                <a:solidFill>
                  <a:srgbClr val="000000"/>
                </a:solidFill>
                <a:latin typeface="Calibri"/>
              </a:rPr>
              <a:t>Komu sa nelení, nech neje.</a:t>
            </a:r>
            <a:endParaRPr b="0" lang="sk-SK" sz="4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k-SK" sz="4000" spc="-1" strike="noStrike">
                <a:solidFill>
                  <a:srgbClr val="000000"/>
                </a:solidFill>
                <a:latin typeface="Calibri"/>
              </a:rPr>
              <a:t>Jedna lastovička má za tri.</a:t>
            </a:r>
            <a:endParaRPr b="0" lang="sk-SK" sz="4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k-SK" sz="4000" spc="-1" strike="noStrike">
                <a:solidFill>
                  <a:srgbClr val="000000"/>
                </a:solidFill>
                <a:latin typeface="Calibri"/>
              </a:rPr>
              <a:t>Nehovor hop, kým sa ucho neodtrhne. Keď sa rúbe les, myši majú hody.</a:t>
            </a:r>
            <a:endParaRPr b="0" lang="sk-SK" sz="4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k-SK" sz="4000" spc="-1" strike="noStrike">
                <a:solidFill>
                  <a:srgbClr val="000000"/>
                </a:solidFill>
                <a:latin typeface="Calibri"/>
              </a:rPr>
              <a:t>Kto šetrí, sám sebe škodí.</a:t>
            </a:r>
            <a:endParaRPr b="0" lang="sk-SK" sz="4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k-SK" sz="4000" spc="-1" strike="noStrike">
                <a:solidFill>
                  <a:srgbClr val="000000"/>
                </a:solidFill>
                <a:latin typeface="Calibri"/>
              </a:rPr>
              <a:t>Keď nie je kocúr doma, lietajú triesky.</a:t>
            </a:r>
            <a:endParaRPr b="0" lang="sk-SK" sz="4000" spc="-1" strike="noStrike">
              <a:latin typeface="Arial"/>
            </a:endParaRPr>
          </a:p>
        </p:txBody>
      </p:sp>
      <p:sp>
        <p:nvSpPr>
          <p:cNvPr id="63" name="CustomShape 2"/>
          <p:cNvSpPr/>
          <p:nvPr/>
        </p:nvSpPr>
        <p:spPr>
          <a:xfrm>
            <a:off x="7929720" y="214200"/>
            <a:ext cx="914040" cy="91404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4" name="CustomShape 3"/>
          <p:cNvSpPr/>
          <p:nvPr/>
        </p:nvSpPr>
        <p:spPr>
          <a:xfrm>
            <a:off x="428760" y="1214280"/>
            <a:ext cx="8572320" cy="43567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sk-SK" sz="4000" spc="-1" strike="noStrike">
                <a:solidFill>
                  <a:srgbClr val="000000"/>
                </a:solidFill>
                <a:latin typeface="Calibri"/>
              </a:rPr>
              <a:t>Nová metla dobre zametá.</a:t>
            </a:r>
            <a:endParaRPr b="0" lang="sk-SK" sz="4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k-SK" sz="4000" spc="-1" strike="noStrike">
                <a:solidFill>
                  <a:srgbClr val="000000"/>
                </a:solidFill>
                <a:latin typeface="Calibri"/>
              </a:rPr>
              <a:t>Komu sa nelení, tomu sa zelení.</a:t>
            </a:r>
            <a:endParaRPr b="0" lang="sk-SK" sz="4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k-SK" sz="4000" spc="-1" strike="noStrike">
                <a:solidFill>
                  <a:srgbClr val="000000"/>
                </a:solidFill>
                <a:latin typeface="Calibri"/>
              </a:rPr>
              <a:t>Jedna lastovička neprinesie jar.</a:t>
            </a:r>
            <a:endParaRPr b="0" lang="sk-SK" sz="4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k-SK" sz="4000" spc="-1" strike="noStrike">
                <a:solidFill>
                  <a:srgbClr val="000000"/>
                </a:solidFill>
                <a:latin typeface="Calibri"/>
              </a:rPr>
              <a:t>Nehovor hop, kým nepreskočíš. </a:t>
            </a:r>
            <a:endParaRPr b="0" lang="sk-SK" sz="4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k-SK" sz="4000" spc="-1" strike="noStrike">
                <a:solidFill>
                  <a:srgbClr val="000000"/>
                </a:solidFill>
                <a:latin typeface="Calibri"/>
              </a:rPr>
              <a:t>Keď sa rúbe les, lietajú triesky.</a:t>
            </a:r>
            <a:endParaRPr b="0" lang="sk-SK" sz="4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k-SK" sz="4000" spc="-1" strike="noStrike">
                <a:solidFill>
                  <a:srgbClr val="000000"/>
                </a:solidFill>
                <a:latin typeface="Calibri"/>
              </a:rPr>
              <a:t>Kto šetrí, má za tri.</a:t>
            </a:r>
            <a:endParaRPr b="0" lang="sk-SK" sz="4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k-SK" sz="4000" spc="-1" strike="noStrike">
                <a:solidFill>
                  <a:srgbClr val="000000"/>
                </a:solidFill>
                <a:latin typeface="Calibri"/>
              </a:rPr>
              <a:t>Keď nie je kocúr doma, myši majú hody.</a:t>
            </a:r>
            <a:endParaRPr b="0" lang="sk-SK" sz="4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89" dur="indefinite" restart="never" nodeType="tmRoot">
          <p:childTnLst>
            <p:seq>
              <p:cTn id="90" restart="whenNotActive" nodeType="interactiveSeq" fill="hold">
                <p:stCondLst>
                  <p:cond delay="0" evt="onClick">
                    <p:tgtEl>
                      <p:spTgt spid="63"/>
                    </p:tgtEl>
                  </p:cond>
                </p:stCondLst>
                <p:childTnLst>
                  <p:par>
                    <p:cTn id="91" fill="hold">
                      <p:stCondLst>
                        <p:cond delay="0" evt="onClick">
                          <p:tgtEl>
                            <p:spTgt spid="63"/>
                          </p:tgtEl>
                        </p:cond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95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CustomShape 1"/>
          <p:cNvSpPr/>
          <p:nvPr/>
        </p:nvSpPr>
        <p:spPr>
          <a:xfrm>
            <a:off x="285840" y="928800"/>
            <a:ext cx="8572320" cy="5575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sk-SK" sz="4000" spc="-1" strike="noStrike">
                <a:solidFill>
                  <a:srgbClr val="000000"/>
                </a:solidFill>
                <a:latin typeface="Calibri"/>
              </a:rPr>
              <a:t>Dovtedy sa chodí s džbánom po vodu, kým nepreskočíš.</a:t>
            </a:r>
            <a:endParaRPr b="0" lang="sk-SK" sz="4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k-SK" sz="4000" spc="-1" strike="noStrike">
                <a:solidFill>
                  <a:srgbClr val="000000"/>
                </a:solidFill>
                <a:latin typeface="Calibri"/>
              </a:rPr>
              <a:t>Komu niet rady, sám do nej padne.</a:t>
            </a:r>
            <a:endParaRPr b="0" lang="sk-SK" sz="4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k-SK" sz="4000" spc="-1" strike="noStrike">
                <a:solidFill>
                  <a:srgbClr val="000000"/>
                </a:solidFill>
                <a:latin typeface="Calibri"/>
              </a:rPr>
              <a:t>Kto neskoro chodí, ten prv melie.</a:t>
            </a:r>
            <a:endParaRPr b="0" lang="sk-SK" sz="4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k-SK" sz="4000" spc="-1" strike="noStrike">
                <a:solidFill>
                  <a:srgbClr val="000000"/>
                </a:solidFill>
                <a:latin typeface="Calibri"/>
              </a:rPr>
              <a:t>Komu nie je zhora dané, ten sa smeje najlepšie.</a:t>
            </a:r>
            <a:endParaRPr b="0" lang="sk-SK" sz="4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k-SK" sz="4000" spc="-1" strike="noStrike">
                <a:solidFill>
                  <a:srgbClr val="000000"/>
                </a:solidFill>
                <a:latin typeface="Calibri"/>
              </a:rPr>
              <a:t>Kto sa smeje naposledy, v apatieke nekúpi.</a:t>
            </a:r>
            <a:endParaRPr b="0" lang="sk-SK" sz="4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k-SK" sz="4000" spc="-1" strike="noStrike">
                <a:solidFill>
                  <a:srgbClr val="000000"/>
                </a:solidFill>
                <a:latin typeface="Calibri"/>
              </a:rPr>
              <a:t>Kto nepracuje, tomu sa zelení.</a:t>
            </a:r>
            <a:endParaRPr b="0" lang="sk-SK" sz="4000" spc="-1" strike="noStrike">
              <a:latin typeface="Arial"/>
            </a:endParaRPr>
          </a:p>
        </p:txBody>
      </p:sp>
      <p:sp>
        <p:nvSpPr>
          <p:cNvPr id="66" name="CustomShape 2"/>
          <p:cNvSpPr/>
          <p:nvPr/>
        </p:nvSpPr>
        <p:spPr>
          <a:xfrm>
            <a:off x="8229600" y="0"/>
            <a:ext cx="914040" cy="91404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7" name="CustomShape 3"/>
          <p:cNvSpPr/>
          <p:nvPr/>
        </p:nvSpPr>
        <p:spPr>
          <a:xfrm>
            <a:off x="357120" y="1071720"/>
            <a:ext cx="8572320" cy="557568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sk-SK" sz="4000" spc="-1" strike="noStrike">
                <a:solidFill>
                  <a:srgbClr val="000000"/>
                </a:solidFill>
                <a:latin typeface="Calibri"/>
              </a:rPr>
              <a:t>Dovtedy sa chodí s džbánom po vodu, kým sa ucho neodtrhne.</a:t>
            </a:r>
            <a:endParaRPr b="0" lang="sk-SK" sz="4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k-SK" sz="4000" spc="-1" strike="noStrike">
                <a:solidFill>
                  <a:srgbClr val="000000"/>
                </a:solidFill>
                <a:latin typeface="Calibri"/>
              </a:rPr>
              <a:t>Komu niet rady, tomu niet pomoci.</a:t>
            </a:r>
            <a:endParaRPr b="0" lang="sk-SK" sz="4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k-SK" sz="4000" spc="-1" strike="noStrike">
                <a:solidFill>
                  <a:srgbClr val="000000"/>
                </a:solidFill>
                <a:latin typeface="Calibri"/>
              </a:rPr>
              <a:t>Kto neskoro chodí, sám sebe škodí.</a:t>
            </a:r>
            <a:endParaRPr b="0" lang="sk-SK" sz="4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k-SK" sz="4000" spc="-1" strike="noStrike">
                <a:solidFill>
                  <a:srgbClr val="000000"/>
                </a:solidFill>
                <a:latin typeface="Calibri"/>
              </a:rPr>
              <a:t>Komu nie je zhora dané, v apatieke nekúpi.</a:t>
            </a:r>
            <a:endParaRPr b="0" lang="sk-SK" sz="4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k-SK" sz="4000" spc="-1" strike="noStrike">
                <a:solidFill>
                  <a:srgbClr val="000000"/>
                </a:solidFill>
                <a:latin typeface="Calibri"/>
              </a:rPr>
              <a:t>Kto sa smeje naposledy, ten sa smeje najlepšie.</a:t>
            </a:r>
            <a:endParaRPr b="0" lang="sk-SK" sz="4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k-SK" sz="4000" spc="-1" strike="noStrike">
                <a:solidFill>
                  <a:srgbClr val="000000"/>
                </a:solidFill>
                <a:latin typeface="Calibri"/>
              </a:rPr>
              <a:t>Kto nepracuje, nech neje.</a:t>
            </a:r>
            <a:endParaRPr b="0" lang="sk-SK" sz="4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96" dur="indefinite" restart="never" nodeType="tmRoot">
          <p:childTnLst>
            <p:seq>
              <p:cTn id="97" restart="whenNotActive" nodeType="interactiveSeq" fill="hold">
                <p:stCondLst>
                  <p:cond delay="0" evt="onClick">
                    <p:tgtEl>
                      <p:spTgt spid="66"/>
                    </p:tgtEl>
                  </p:cond>
                </p:stCondLst>
                <p:childTnLst>
                  <p:par>
                    <p:cTn id="98" fill="hold">
                      <p:stCondLst>
                        <p:cond delay="0" evt="onClick">
                          <p:tgtEl>
                            <p:spTgt spid="66"/>
                          </p:tgtEl>
                        </p:cond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02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CustomShape 1"/>
          <p:cNvSpPr/>
          <p:nvPr/>
        </p:nvSpPr>
        <p:spPr>
          <a:xfrm>
            <a:off x="398520" y="1000080"/>
            <a:ext cx="8700120" cy="913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i="1" lang="sk-SK" sz="5400" spc="-1" strike="noStrike">
                <a:solidFill>
                  <a:srgbClr val="002060"/>
                </a:solidFill>
                <a:latin typeface="Calibri"/>
              </a:rPr>
              <a:t>Jedna lastovička neprinesie jar.</a:t>
            </a:r>
            <a:endParaRPr b="0" lang="sk-SK" sz="5400" spc="-1" strike="noStrike">
              <a:latin typeface="Arial"/>
            </a:endParaRPr>
          </a:p>
        </p:txBody>
      </p:sp>
      <p:sp>
        <p:nvSpPr>
          <p:cNvPr id="69" name="CustomShape 2"/>
          <p:cNvSpPr/>
          <p:nvPr/>
        </p:nvSpPr>
        <p:spPr>
          <a:xfrm>
            <a:off x="321840" y="2500200"/>
            <a:ext cx="8535960" cy="173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i="1" lang="sk-SK" sz="5400" spc="-1" strike="noStrike">
                <a:solidFill>
                  <a:srgbClr val="ff0000"/>
                </a:solidFill>
                <a:latin typeface="Calibri"/>
              </a:rPr>
              <a:t>Konanie jednotlivca vo vzťahu k ostatným nerozhoduje.</a:t>
            </a:r>
            <a:endParaRPr b="0" lang="sk-SK" sz="5400" spc="-1" strike="noStrike">
              <a:latin typeface="Arial"/>
            </a:endParaRPr>
          </a:p>
        </p:txBody>
      </p:sp>
      <p:sp>
        <p:nvSpPr>
          <p:cNvPr id="70" name="CustomShape 3"/>
          <p:cNvSpPr/>
          <p:nvPr/>
        </p:nvSpPr>
        <p:spPr>
          <a:xfrm>
            <a:off x="7929720" y="214200"/>
            <a:ext cx="914040" cy="91404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03" dur="indefinite" restart="never" nodeType="tmRoot">
          <p:childTnLst>
            <p:seq>
              <p:cTn id="104" restart="whenNotActive" nodeType="interactiveSeq" fill="hold">
                <p:stCondLst>
                  <p:cond delay="0" evt="onClick">
                    <p:tgtEl>
                      <p:spTgt spid="70"/>
                    </p:tgtEl>
                  </p:cond>
                </p:stCondLst>
                <p:childTnLst>
                  <p:par>
                    <p:cTn id="105" fill="hold">
                      <p:stCondLst>
                        <p:cond delay="0" evt="onClick">
                          <p:tgtEl>
                            <p:spTgt spid="70"/>
                          </p:tgtEl>
                        </p:cond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09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CustomShape 1"/>
          <p:cNvSpPr/>
          <p:nvPr/>
        </p:nvSpPr>
        <p:spPr>
          <a:xfrm>
            <a:off x="205200" y="1214280"/>
            <a:ext cx="8852760" cy="913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i="1" lang="sk-SK" sz="5400" spc="-1" strike="noStrike">
                <a:solidFill>
                  <a:srgbClr val="002060"/>
                </a:solidFill>
                <a:latin typeface="Calibri"/>
              </a:rPr>
              <a:t>Komu sa nelení, tomu sa zelení.</a:t>
            </a:r>
            <a:endParaRPr b="0" lang="sk-SK" sz="5400" spc="-1" strike="noStrike">
              <a:latin typeface="Arial"/>
            </a:endParaRPr>
          </a:p>
        </p:txBody>
      </p:sp>
      <p:sp>
        <p:nvSpPr>
          <p:cNvPr id="72" name="CustomShape 2"/>
          <p:cNvSpPr/>
          <p:nvPr/>
        </p:nvSpPr>
        <p:spPr>
          <a:xfrm>
            <a:off x="321840" y="2500200"/>
            <a:ext cx="8535960" cy="173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i="1" lang="sk-SK" sz="5400" spc="-1" strike="noStrike">
                <a:solidFill>
                  <a:srgbClr val="ff0000"/>
                </a:solidFill>
                <a:latin typeface="Calibri"/>
              </a:rPr>
              <a:t>Kto je usilovný, tomu sa darí, má úspech.</a:t>
            </a:r>
            <a:endParaRPr b="0" lang="sk-SK" sz="5400" spc="-1" strike="noStrike">
              <a:latin typeface="Arial"/>
            </a:endParaRPr>
          </a:p>
        </p:txBody>
      </p:sp>
      <p:sp>
        <p:nvSpPr>
          <p:cNvPr id="73" name="CustomShape 3"/>
          <p:cNvSpPr/>
          <p:nvPr/>
        </p:nvSpPr>
        <p:spPr>
          <a:xfrm>
            <a:off x="7929720" y="214200"/>
            <a:ext cx="914040" cy="91404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10" dur="indefinite" restart="never" nodeType="tmRoot">
          <p:childTnLst>
            <p:seq>
              <p:cTn id="111" restart="whenNotActive" nodeType="interactiveSeq" fill="hold">
                <p:stCondLst>
                  <p:cond delay="0" evt="onClick">
                    <p:tgtEl>
                      <p:spTgt spid="73"/>
                    </p:tgtEl>
                  </p:cond>
                </p:stCondLst>
                <p:childTnLst>
                  <p:par>
                    <p:cTn id="112" fill="hold">
                      <p:stCondLst>
                        <p:cond delay="0" evt="onClick">
                          <p:tgtEl>
                            <p:spTgt spid="73"/>
                          </p:tgtEl>
                        </p:cond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16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385</TotalTime>
  <Application>LibreOffice/7.0.1.2$Windows_X86_64 LibreOffice_project/7cbcfc562f6eb6708b5ff7d7397325de9e764452</Application>
  <Words>724</Words>
  <Paragraphs>103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2017-11-06T17:30:00Z</dcterms:created>
  <dc:creator>Mgr. Danka Spišáková</dc:creator>
  <dc:description/>
  <dc:language>sk-SK</dc:language>
  <cp:lastModifiedBy/>
  <dcterms:modified xsi:type="dcterms:W3CDTF">2020-10-28T21:01:40Z</dcterms:modified>
  <cp:revision>6</cp:revision>
  <dc:subject/>
  <dc:title>POPLETENÉ PRÍSLOVIA  JIŘÍ ŽÁČEK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Prezentácia na obrazovke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23</vt:i4>
  </property>
</Properties>
</file>