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1.jpeg" ContentType="image/jpeg"/>
  <Override PartName="/ppt/media/image2.png" ContentType="image/png"/>
  <Override PartName="/ppt/media/image4.jpeg" ContentType="image/jpeg"/>
  <Override PartName="/ppt/media/image3.gif" ContentType="image/gif"/>
  <Override PartName="/ppt/media/image5.jpeg" ContentType="image/jpeg"/>
  <Override PartName="/ppt/media/image6.jpeg" ContentType="image/jpeg"/>
  <Override PartName="/ppt/media/image9.png" ContentType="image/pn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sk-SK" sz="6000" spc="-1" strike="noStrike">
                <a:solidFill>
                  <a:srgbClr val="000000"/>
                </a:solidFill>
                <a:latin typeface="Calibri Light"/>
              </a:rPr>
              <a:t>Upravte štýly predlohy textu</a:t>
            </a:r>
            <a:endParaRPr b="0" lang="sk-SK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8B5C2C2-97E4-4973-BEFA-EE297B55C242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19. 10. 2020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834D471-E08E-452D-8312-D79695DEAF26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Kliknúť na úpravu formátu textu osnovy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Tretia úroveň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Štvrtá úroveň osnovy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Piata úroveň osnovy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Šiesta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Siedma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A8B38BB-E45D-424C-BB2B-F2ADAF4BA214}" type="datetime">
              <a:rPr b="0" lang="sk-SK" sz="1200" spc="-1" strike="noStrike">
                <a:solidFill>
                  <a:srgbClr val="8b8b8b"/>
                </a:solidFill>
                <a:latin typeface="Calibri"/>
              </a:rPr>
              <a:t>19. 10. 2020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0C97049-F744-4414-B750-CEF729CB614B}" type="slidenum">
              <a:rPr b="0" lang="sk-SK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Kliknúť na úpravu formátu textu titulku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Kliknúť na úpravu formátu textu osnovy</a:t>
            </a:r>
            <a:endParaRPr b="0" lang="sk-SK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Tretia úroveň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Štvrtá úroveň osnovy</a:t>
            </a:r>
            <a:endParaRPr b="0" lang="sk-SK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Piata úroveň osnovy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Šiesta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</a:rPr>
              <a:t>Siedma úroveň</a:t>
            </a:r>
            <a:endParaRPr b="0" lang="sk-SK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www.youtube.com/" TargetMode="External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Lm6RKqFAwIg" TargetMode="External"/><Relationship Id="rId2" Type="http://schemas.openxmlformats.org/officeDocument/2006/relationships/hyperlink" Target="https://www.youtube.com/watch?v=Lm6RKqFAwIg" TargetMode="External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t6MCtB752AE" TargetMode="External"/><Relationship Id="rId2" Type="http://schemas.openxmlformats.org/officeDocument/2006/relationships/hyperlink" Target="https://www.youtube.com/watch?v=t6MCtB752AE" TargetMode="External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62qy1GF5jxQ" TargetMode="External"/><Relationship Id="rId2" Type="http://schemas.openxmlformats.org/officeDocument/2006/relationships/hyperlink" Target="https://www.youtube.com/watch?v=62qy1GF5jxQ" TargetMode="External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lang="sk-SK" sz="9600" spc="-1" strike="noStrike">
                <a:solidFill>
                  <a:srgbClr val="ff0000"/>
                </a:solidFill>
                <a:latin typeface="Calibri Light"/>
              </a:rPr>
              <a:t>Planéta Zem</a:t>
            </a:r>
            <a:endParaRPr b="0" lang="sk-SK" sz="9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914400" y="1106280"/>
            <a:ext cx="7982280" cy="475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1800" spc="-1" strike="noStrike">
                <a:solidFill>
                  <a:srgbClr val="ff0000"/>
                </a:solidFill>
                <a:latin typeface="Calibri"/>
              </a:rPr>
              <a:t>Zdroje: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Prírodoveda pre štvrtákov – Mgr. Rút Dobišová Adamove, Mgr. Oľga Kováčiková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Vydavateľstvo AITEC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www.youtube.com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77320" y="493920"/>
            <a:ext cx="106948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ed7d31"/>
                </a:solidFill>
                <a:latin typeface="Calibri"/>
              </a:rPr>
              <a:t>Zem vykonáva dva základné pohyby :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210600" y="2041200"/>
            <a:ext cx="12028320" cy="15541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marL="914400" indent="-914040" algn="ctr">
              <a:lnSpc>
                <a:spcPct val="100000"/>
              </a:lnSpc>
              <a:buClr>
                <a:srgbClr val="4472c4"/>
              </a:buClr>
              <a:buFont typeface="StarSymbol"/>
              <a:buAutoNum type="arabicPeriod"/>
            </a:pPr>
            <a:r>
              <a:rPr b="1" lang="sk-SK" sz="4800" spc="-1" strike="noStrike">
                <a:solidFill>
                  <a:srgbClr val="4472c4"/>
                </a:solidFill>
                <a:latin typeface="Calibri"/>
              </a:rPr>
              <a:t>Zem obieha okolo Slnka – približne 365 dní,</a:t>
            </a:r>
            <a:endParaRPr b="0" lang="sk-SK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4800" spc="-1" strike="noStrike">
                <a:solidFill>
                  <a:srgbClr val="4472c4"/>
                </a:solidFill>
                <a:latin typeface="Calibri"/>
              </a:rPr>
              <a:t>čiže 1 rok</a:t>
            </a:r>
            <a:endParaRPr b="0" lang="sk-SK" sz="48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482040" y="4235040"/>
            <a:ext cx="1055160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9dc3e6"/>
                </a:solidFill>
                <a:latin typeface="Calibri"/>
              </a:rPr>
              <a:t>2. Zem sa otáča okolo vlastnej osi –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9dc3e6"/>
                </a:solidFill>
                <a:latin typeface="Calibri"/>
              </a:rPr>
              <a:t>24 hodín, čiže 1 deň</a:t>
            </a:r>
            <a:endParaRPr b="0" lang="sk-SK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ázok 1" descr=""/>
          <p:cNvPicPr/>
          <p:nvPr/>
        </p:nvPicPr>
        <p:blipFill>
          <a:blip r:embed="rId1"/>
          <a:stretch/>
        </p:blipFill>
        <p:spPr>
          <a:xfrm>
            <a:off x="0" y="-37080"/>
            <a:ext cx="12191760" cy="689472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1620000" y="247680"/>
            <a:ext cx="686520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ffd966"/>
                </a:solidFill>
                <a:latin typeface="Calibri"/>
              </a:rPr>
              <a:t>Obeh Zeme okolo Slnka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3470040" y="5405760"/>
            <a:ext cx="813024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f8cbad"/>
                </a:solidFill>
                <a:latin typeface="Calibri"/>
              </a:rPr>
              <a:t>Striedanie 4 ročných období</a:t>
            </a:r>
            <a:endParaRPr b="0" lang="sk-SK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11280" y="804600"/>
            <a:ext cx="953064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ffffff"/>
                </a:solidFill>
                <a:latin typeface="Calibri"/>
              </a:rPr>
              <a:t>Otáčanie Zeme okolo vlastnej osi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ffffff"/>
                </a:solidFill>
                <a:latin typeface="Calibri"/>
              </a:rPr>
              <a:t>spôsobuje </a:t>
            </a:r>
            <a:r>
              <a:rPr b="1" lang="sk-SK" sz="5400" spc="-1" strike="noStrike">
                <a:solidFill>
                  <a:srgbClr val="ff0000"/>
                </a:solidFill>
                <a:latin typeface="Calibri"/>
              </a:rPr>
              <a:t>striedanie dňa a noci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43280" y="3309840"/>
            <a:ext cx="1129536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ffc000"/>
                </a:solidFill>
                <a:latin typeface="Calibri"/>
              </a:rPr>
              <a:t>Na časti Zeme obrátenej k Slnku je DEŇ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484920" y="4233240"/>
            <a:ext cx="965268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000000"/>
                </a:solidFill>
                <a:latin typeface="Calibri"/>
              </a:rPr>
              <a:t>Na opačnej, ktorá nie je obrátená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sk-SK" sz="5400" spc="-1" strike="noStrike">
                <a:solidFill>
                  <a:srgbClr val="000000"/>
                </a:solidFill>
                <a:latin typeface="Calibri"/>
              </a:rPr>
              <a:t>k Slnku </a:t>
            </a:r>
            <a:r>
              <a:rPr b="1" lang="sk-SK" sz="5400" spc="-1" strike="noStrike">
                <a:solidFill>
                  <a:srgbClr val="ffffff"/>
                </a:solidFill>
                <a:latin typeface="Calibri"/>
              </a:rPr>
              <a:t>j</a:t>
            </a:r>
            <a:r>
              <a:rPr b="1" lang="sk-SK" sz="5400" spc="-1" strike="noStrike">
                <a:solidFill>
                  <a:srgbClr val="000000"/>
                </a:solidFill>
                <a:latin typeface="Calibri"/>
              </a:rPr>
              <a:t>e NOC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2094480" y="5987520"/>
            <a:ext cx="4924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sk-SK" sz="1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www.youtube.com/watch?v=Lm6RKqFAwIg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Obrázok 2" descr=""/>
          <p:cNvPicPr/>
          <p:nvPr/>
        </p:nvPicPr>
        <p:blipFill>
          <a:blip r:embed="rId1"/>
          <a:stretch/>
        </p:blipFill>
        <p:spPr>
          <a:xfrm>
            <a:off x="105480" y="699120"/>
            <a:ext cx="7279560" cy="545976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8140680" y="1056600"/>
            <a:ext cx="313596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f8cbad"/>
                </a:solidFill>
                <a:latin typeface="Calibri"/>
              </a:rPr>
              <a:t>Zemská os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 flipH="1">
            <a:off x="3129480" y="1979640"/>
            <a:ext cx="5110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3"/>
          <p:cNvSpPr/>
          <p:nvPr/>
        </p:nvSpPr>
        <p:spPr>
          <a:xfrm>
            <a:off x="7864560" y="2321280"/>
            <a:ext cx="3795840" cy="137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marL="457200" indent="-45684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je pomyselná priamka</a:t>
            </a:r>
            <a:endParaRPr b="0" lang="sk-SK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precházdzajúca stredom </a:t>
            </a:r>
            <a:endParaRPr b="0" lang="sk-SK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</a:rPr>
              <a:t>Zeme 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66480" y="320400"/>
            <a:ext cx="8989560" cy="25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ffc000"/>
                </a:solidFill>
                <a:latin typeface="Calibri"/>
              </a:rPr>
              <a:t>Okolo Zeme obieha Mesiac. 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ffc000"/>
                </a:solidFill>
                <a:latin typeface="Calibri"/>
              </a:rPr>
              <a:t>Je to prirodzená družica Zeme. 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ffc000"/>
                </a:solidFill>
                <a:latin typeface="Calibri"/>
              </a:rPr>
              <a:t>Jedno obehnutie trvá 28 dní. 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555200" y="2905560"/>
            <a:ext cx="674028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4472c4"/>
                </a:solidFill>
                <a:latin typeface="Calibri"/>
              </a:rPr>
              <a:t>Mesiac nesvieti, len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4472c4"/>
                </a:solidFill>
                <a:latin typeface="Calibri"/>
              </a:rPr>
              <a:t> </a:t>
            </a:r>
            <a:r>
              <a:rPr b="1" lang="sk-SK" sz="5400" spc="-1" strike="noStrike">
                <a:solidFill>
                  <a:srgbClr val="4472c4"/>
                </a:solidFill>
                <a:latin typeface="Calibri"/>
              </a:rPr>
              <a:t>odráža svetlo zo Slnka.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2466360" y="5676480"/>
            <a:ext cx="49179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sk-SK" sz="1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www.youtube.com/watch?v=t6MCtB752AE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468720" y="4487040"/>
            <a:ext cx="69436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f8cbad"/>
                </a:solidFill>
                <a:latin typeface="Calibri"/>
              </a:rPr>
              <a:t>4 fázy Mesiaca    </a:t>
            </a:r>
            <a:endParaRPr b="0" lang="sk-SK" sz="5400" spc="-1" strike="noStrike">
              <a:latin typeface="Arial"/>
            </a:endParaRPr>
          </a:p>
        </p:txBody>
      </p:sp>
      <p:pic>
        <p:nvPicPr>
          <p:cNvPr id="101" name="Obrázok 7" descr=""/>
          <p:cNvPicPr/>
          <p:nvPr/>
        </p:nvPicPr>
        <p:blipFill>
          <a:blip r:embed="rId3"/>
          <a:stretch/>
        </p:blipFill>
        <p:spPr>
          <a:xfrm>
            <a:off x="6602040" y="4487040"/>
            <a:ext cx="2624040" cy="82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083600" y="0"/>
            <a:ext cx="7994520" cy="420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4472c4"/>
                </a:solidFill>
                <a:latin typeface="Calibri"/>
              </a:rPr>
              <a:t>Okrem prirodzenej družice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4472c4"/>
                </a:solidFill>
                <a:latin typeface="Calibri"/>
              </a:rPr>
              <a:t> </a:t>
            </a:r>
            <a:r>
              <a:rPr b="1" lang="sk-SK" sz="5400" spc="-1" strike="noStrike">
                <a:solidFill>
                  <a:srgbClr val="4472c4"/>
                </a:solidFill>
                <a:latin typeface="Calibri"/>
              </a:rPr>
              <a:t>Zeme – MESIAC, existujú aj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4472c4"/>
                </a:solidFill>
                <a:latin typeface="Calibri"/>
              </a:rPr>
              <a:t>umelé družice Zeme – 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4472c4"/>
                </a:solidFill>
                <a:latin typeface="Calibri"/>
              </a:rPr>
              <a:t>satelity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k-SK" sz="5400" spc="-1" strike="noStrike">
              <a:latin typeface="Arial"/>
            </a:endParaRPr>
          </a:p>
        </p:txBody>
      </p:sp>
      <p:pic>
        <p:nvPicPr>
          <p:cNvPr id="103" name="Picture 12" descr=""/>
          <p:cNvPicPr/>
          <p:nvPr/>
        </p:nvPicPr>
        <p:blipFill>
          <a:blip r:embed="rId1"/>
          <a:stretch/>
        </p:blipFill>
        <p:spPr>
          <a:xfrm>
            <a:off x="973800" y="3767400"/>
            <a:ext cx="1737000" cy="2605680"/>
          </a:xfrm>
          <a:prstGeom prst="rect">
            <a:avLst/>
          </a:prstGeom>
          <a:ln>
            <a:noFill/>
          </a:ln>
        </p:spPr>
      </p:pic>
      <p:pic>
        <p:nvPicPr>
          <p:cNvPr id="104" name="Picture 6" descr=""/>
          <p:cNvPicPr/>
          <p:nvPr/>
        </p:nvPicPr>
        <p:blipFill>
          <a:blip r:embed="rId2"/>
          <a:stretch/>
        </p:blipFill>
        <p:spPr>
          <a:xfrm>
            <a:off x="3232080" y="3569760"/>
            <a:ext cx="1960200" cy="2803320"/>
          </a:xfrm>
          <a:prstGeom prst="rect">
            <a:avLst/>
          </a:prstGeom>
          <a:ln>
            <a:noFill/>
          </a:ln>
        </p:spPr>
      </p:pic>
      <p:pic>
        <p:nvPicPr>
          <p:cNvPr id="105" name="Obrázok 4" descr=""/>
          <p:cNvPicPr/>
          <p:nvPr/>
        </p:nvPicPr>
        <p:blipFill>
          <a:blip r:embed="rId3"/>
          <a:stretch/>
        </p:blipFill>
        <p:spPr>
          <a:xfrm>
            <a:off x="5713560" y="3429720"/>
            <a:ext cx="4331880" cy="2943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869560" y="2211120"/>
            <a:ext cx="4861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sk-SK" sz="1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www.youtube.com/watch?v=62qy1GF5jxQ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96360" y="149040"/>
            <a:ext cx="1013724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4472c4"/>
                </a:solidFill>
                <a:latin typeface="Calibri"/>
              </a:rPr>
              <a:t>Čo by sa stalo s telom kozmonauta 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4472c4"/>
                </a:solidFill>
                <a:latin typeface="Calibri"/>
              </a:rPr>
              <a:t>vo vesmíre bez skafandra</a:t>
            </a:r>
            <a:endParaRPr b="0" lang="sk-SK" sz="5400" spc="-1" strike="noStrike">
              <a:latin typeface="Arial"/>
            </a:endParaRPr>
          </a:p>
        </p:txBody>
      </p:sp>
      <p:pic>
        <p:nvPicPr>
          <p:cNvPr id="108" name="Obrázok 3" descr=""/>
          <p:cNvPicPr/>
          <p:nvPr/>
        </p:nvPicPr>
        <p:blipFill>
          <a:blip r:embed="rId3"/>
          <a:stretch/>
        </p:blipFill>
        <p:spPr>
          <a:xfrm>
            <a:off x="2491920" y="2745000"/>
            <a:ext cx="5266440" cy="3940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234960" y="644760"/>
            <a:ext cx="371052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f8cbad"/>
                </a:solidFill>
                <a:latin typeface="Calibri"/>
              </a:rPr>
              <a:t>Planéta Zem</a:t>
            </a:r>
            <a:endParaRPr b="0" lang="sk-SK" sz="54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1152000" y="2103120"/>
            <a:ext cx="952776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Zem je planéta, ktorá má tvar gule. Vykonáva dva pohyby:</a:t>
            </a:r>
            <a:endParaRPr b="0" lang="sk-SK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0000"/>
              </a:buClr>
              <a:buFont typeface="StarSymbol"/>
              <a:buChar char="-"/>
            </a:pPr>
            <a:r>
              <a:rPr b="0" lang="sk-SK" sz="1800" spc="-1" strike="noStrike">
                <a:solidFill>
                  <a:srgbClr val="ff0000"/>
                </a:solidFill>
                <a:latin typeface="Calibri"/>
              </a:rPr>
              <a:t>obieha okolo Slnka –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1 obeh trvá </a:t>
            </a:r>
            <a:r>
              <a:rPr b="0" lang="sk-SK" sz="1800" spc="-1" strike="noStrike">
                <a:solidFill>
                  <a:srgbClr val="ff0000"/>
                </a:solidFill>
                <a:latin typeface="Calibri"/>
              </a:rPr>
              <a:t>365 dní – 1 rok.</a:t>
            </a:r>
            <a:endParaRPr b="0" lang="sk-SK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0000"/>
              </a:buClr>
              <a:buFont typeface="StarSymbol"/>
              <a:buChar char="-"/>
            </a:pPr>
            <a:r>
              <a:rPr b="0" lang="sk-SK" sz="1800" spc="-1" strike="noStrike">
                <a:solidFill>
                  <a:srgbClr val="ff0000"/>
                </a:solidFill>
                <a:latin typeface="Calibri"/>
              </a:rPr>
              <a:t>otáča sa okolo vlastnej osi -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 1 otočenie trvá </a:t>
            </a:r>
            <a:r>
              <a:rPr b="0" lang="sk-SK" sz="1800" spc="-1" strike="noStrike">
                <a:solidFill>
                  <a:srgbClr val="ff0000"/>
                </a:solidFill>
                <a:latin typeface="Calibri"/>
              </a:rPr>
              <a:t>24 hod. – 1 deň.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Otáčanie okolo vlastnej osi spôsobuje striedanie dňa a noci.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Okolo Zeme obieha Mesiac – </a:t>
            </a:r>
            <a:r>
              <a:rPr b="0" lang="sk-SK" sz="1800" spc="-1" strike="noStrike">
                <a:solidFill>
                  <a:srgbClr val="ff0000"/>
                </a:solidFill>
                <a:latin typeface="Calibri"/>
              </a:rPr>
              <a:t>1 obeh trvá 28 dní.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Mesiac</a:t>
            </a:r>
            <a:r>
              <a:rPr b="0" lang="sk-SK" sz="1800" spc="-1" strike="noStrike">
                <a:solidFill>
                  <a:srgbClr val="808080"/>
                </a:solidFill>
                <a:latin typeface="Calibri"/>
              </a:rPr>
              <a:t> </a:t>
            </a:r>
            <a:r>
              <a:rPr b="0" lang="sk-SK" sz="1800" spc="-1" strike="noStrike">
                <a:solidFill>
                  <a:srgbClr val="ff0000"/>
                </a:solidFill>
                <a:latin typeface="Calibri"/>
              </a:rPr>
              <a:t>nesvieti,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</a:rPr>
              <a:t>len </a:t>
            </a:r>
            <a:r>
              <a:rPr b="0" lang="sk-SK" sz="1800" spc="-1" strike="noStrike">
                <a:solidFill>
                  <a:srgbClr val="ff0000"/>
                </a:solidFill>
                <a:latin typeface="Calibri"/>
              </a:rPr>
              <a:t>odráža slnečné svetlo.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ff0000"/>
                </a:solidFill>
                <a:latin typeface="Calibri"/>
              </a:rPr>
              <a:t>Má 4 fázy 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</p:txBody>
      </p:sp>
      <p:pic>
        <p:nvPicPr>
          <p:cNvPr id="111" name="Obrázok 3" descr=""/>
          <p:cNvPicPr/>
          <p:nvPr/>
        </p:nvPicPr>
        <p:blipFill>
          <a:blip r:embed="rId1"/>
          <a:stretch/>
        </p:blipFill>
        <p:spPr>
          <a:xfrm>
            <a:off x="2359080" y="4123440"/>
            <a:ext cx="4279320" cy="1339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Application>LibreOffice/6.2.2.2$Windows_x86 LibreOffice_project/2b840030fec2aae0fd2658d8d4f9548af4e3518d</Application>
  <Words>247</Words>
  <Paragraphs>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2018-09-25T10:49:20Z</dcterms:created>
  <dc:creator>Používateľ systému Windows</dc:creator>
  <dc:description/>
  <dc:language>sk-SK</dc:language>
  <cp:lastModifiedBy/>
  <dcterms:modified xsi:type="dcterms:W3CDTF">2020-10-19T18:28:26Z</dcterms:modified>
  <cp:revision>17</cp:revision>
  <dc:subject/>
  <dc:title>Planéta Zem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Širokouhlá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