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gif" ContentType="image/gif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1233C7D-2D77-41AD-B2FA-08A0D901205B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13. 10. 2020</a:t>
            </a:fld>
            <a:r>
              <a:rPr b="0" lang="sk-SK" sz="1200" spc="-1" strike="noStrike">
                <a:solidFill>
                  <a:srgbClr val="8b8b8b"/>
                </a:solidFill>
                <a:latin typeface="Calibri"/>
              </a:rPr>
              <a:t> </a:t>
            </a:r>
            <a:fld id="{88D11414-153D-4FF2-8184-DFA56AD29701}" type="datetime12">
              <a:rPr b="0" lang="sk-SK" sz="1200" spc="-1" strike="noStrike">
                <a:solidFill>
                  <a:srgbClr val="8b8b8b"/>
                </a:solidFill>
                <a:latin typeface="Calibri"/>
              </a:rPr>
              <a:t>04:07 odp.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sk-SK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1E43DB4-6A1C-44BE-AB4B-C92EE8E472C7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Kliknúť na úpravu formátu textu titulku</a:t>
            </a: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Kliknúť na úpravu formátu textu osnovy</a:t>
            </a:r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Tretia úroveň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Štvrtá úroveň osnovy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Piata úroveň osnovy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Šiesta úroveň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Siedma úroveň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://lib.bibiana.sk/workspace/images/00000007051/podracka_dana.jpg" TargetMode="External"/><Relationship Id="rId2" Type="http://schemas.openxmlformats.org/officeDocument/2006/relationships/hyperlink" Target="http://images.clipartpanda.com/friend-clipart-my-friend-clipart-1.jpg" TargetMode="External"/><Relationship Id="rId3" Type="http://schemas.openxmlformats.org/officeDocument/2006/relationships/hyperlink" Target="http://www.databazeknih.cz/images_books/18_/18057/big_pancuskovy-telefon-18057.JPG" TargetMode="External"/><Relationship Id="rId4" Type="http://schemas.openxmlformats.org/officeDocument/2006/relationships/hyperlink" Target="http://www.databazeknih.cz/images_books/18_/18059/big_nedockavy-prvak-18059.jpg" TargetMode="External"/><Relationship Id="rId5" Type="http://schemas.openxmlformats.org/officeDocument/2006/relationships/hyperlink" Target="http://www.mestskakniznicabojnice.sk/katalog-knih/obrazky/001/001589.jpg" TargetMode="External"/><Relationship Id="rId6" Type="http://schemas.openxmlformats.org/officeDocument/2006/relationships/hyperlink" Target="http://www.antikvart.sk/foto/tovar/bigfoto/25064.jpg" TargetMode="External"/><Relationship Id="rId7" Type="http://schemas.openxmlformats.org/officeDocument/2006/relationships/hyperlink" Target="https://farm9.staticflickr.com/8581/16388391485_e5315cdec6_o.gif" TargetMode="External"/><Relationship Id="rId8" Type="http://schemas.openxmlformats.org/officeDocument/2006/relationships/hyperlink" Target="http://codewithmark.com/wp-content/uploads/2016/08/how-to-detect-pressing-Enter-on-keyboard-using-jQuery.jpg" TargetMode="External"/><Relationship Id="rId9" Type="http://schemas.openxmlformats.org/officeDocument/2006/relationships/hyperlink" Target="http://wallpapercave.com/wp/vWTTP6j.jpg" TargetMode="External"/><Relationship Id="rId10" Type="http://schemas.openxmlformats.org/officeDocument/2006/relationships/hyperlink" Target="https://ak0.scstatic.net/1/cdn2-cont14.sweetcouch.com/147366076895093518-ezyprnt-bird-frame-poster-19x13.jpg" TargetMode="External"/><Relationship Id="rId1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Výsledok vyhľadávania obrázkov pre dopyt pc game background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3"/>
          <p:cNvSpPr/>
          <p:nvPr/>
        </p:nvSpPr>
        <p:spPr>
          <a:xfrm>
            <a:off x="0" y="0"/>
            <a:ext cx="9143640" cy="277164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dir="tl" rig="soft">
              <a:rot lat="0" lon="0" rev="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sk-SK" sz="8800" spc="49" strike="noStrike">
                <a:solidFill>
                  <a:srgbClr val="ff0000"/>
                </a:solidFill>
                <a:latin typeface="Century Schoolbook"/>
              </a:rPr>
              <a:t>Malý Muk </a:t>
            </a:r>
            <a:endParaRPr b="0" lang="sk-SK" sz="8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8800" spc="49" strike="noStrike">
                <a:solidFill>
                  <a:srgbClr val="ff0000"/>
                </a:solidFill>
                <a:latin typeface="Century Schoolbook"/>
              </a:rPr>
              <a:t>v deviatom leveli </a:t>
            </a:r>
            <a:endParaRPr b="0" lang="sk-SK" sz="8800" spc="-1" strike="noStrike"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0" y="5286240"/>
            <a:ext cx="9606240" cy="100476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dir="tl" rig="soft">
              <a:rot lat="0" lon="0" rev="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sk-SK" sz="6000" spc="49" strike="noStrike">
                <a:solidFill>
                  <a:srgbClr val="002060"/>
                </a:solidFill>
                <a:latin typeface="Century Schoolbook"/>
              </a:rPr>
              <a:t>Dana Podracká</a:t>
            </a:r>
            <a:endParaRPr b="0" lang="sk-SK" sz="6000" spc="-1" strike="noStrike">
              <a:latin typeface="Arial"/>
            </a:endParaRPr>
          </a:p>
        </p:txBody>
      </p:sp>
      <p:sp>
        <p:nvSpPr>
          <p:cNvPr id="46" name="CustomShape 5"/>
          <p:cNvSpPr/>
          <p:nvPr/>
        </p:nvSpPr>
        <p:spPr>
          <a:xfrm>
            <a:off x="3625560" y="6396120"/>
            <a:ext cx="3354120" cy="456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Century Schoolbook"/>
              </a:rPr>
              <a:t>© Mgr. Zuzana Karaffová</a:t>
            </a:r>
            <a:endParaRPr b="0" lang="sk-SK" sz="2400" spc="-1" strike="noStrike">
              <a:latin typeface="Arial"/>
            </a:endParaRPr>
          </a:p>
        </p:txBody>
      </p:sp>
      <p:sp>
        <p:nvSpPr>
          <p:cNvPr id="47" name="TextShape 6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9B904AA-3436-4EF2-AA62-1B17F7F2D451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13. 10. 2020</a:t>
            </a:fld>
            <a:r>
              <a:rPr b="0" lang="sk-SK" sz="1200" spc="-1" strike="noStrike">
                <a:solidFill>
                  <a:srgbClr val="8b8b8b"/>
                </a:solidFill>
                <a:latin typeface="Calibri"/>
              </a:rPr>
              <a:t> </a:t>
            </a:r>
            <a:fld id="{13CE2A01-1444-48A3-B148-25FEED79ECD0}" type="datetime12">
              <a:rPr b="0" lang="sk-SK" sz="1200" spc="-1" strike="noStrike">
                <a:solidFill>
                  <a:srgbClr val="8b8b8b"/>
                </a:solidFill>
                <a:latin typeface="Calibri"/>
              </a:rPr>
              <a:t>04:07 odp.</a:t>
            </a:fld>
            <a:endParaRPr b="0" lang="sk-SK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nodeType="after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"/>
          <p:cNvPicPr/>
          <p:nvPr/>
        </p:nvPicPr>
        <p:blipFill>
          <a:blip r:embed="rId1"/>
          <a:srcRect l="43664" t="23440" r="18333" b="63735"/>
          <a:stretch/>
        </p:blipFill>
        <p:spPr>
          <a:xfrm>
            <a:off x="214200" y="500040"/>
            <a:ext cx="8572320" cy="1856880"/>
          </a:xfrm>
          <a:prstGeom prst="rect">
            <a:avLst/>
          </a:prstGeom>
          <a:ln w="9525"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808200" y="0"/>
            <a:ext cx="17067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0000"/>
                </a:solidFill>
                <a:latin typeface="Century Schoolbook"/>
              </a:rPr>
              <a:t>DOPLŇ</a:t>
            </a:r>
            <a:endParaRPr b="0" lang="sk-SK" sz="3600" spc="-1" strike="noStrike">
              <a:latin typeface="Arial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2"/>
          <a:srcRect l="43517" t="43194" r="38609" b="32623"/>
          <a:stretch/>
        </p:blipFill>
        <p:spPr>
          <a:xfrm>
            <a:off x="142920" y="3357720"/>
            <a:ext cx="8715240" cy="3499920"/>
          </a:xfrm>
          <a:prstGeom prst="rect">
            <a:avLst/>
          </a:prstGeom>
          <a:ln w="9525"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214200" y="2286000"/>
            <a:ext cx="892944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Ku každej literárnej postave napíš päť slov, ktoré vyjadria, čo postavy v príbehu robili.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2500200" y="3357720"/>
            <a:ext cx="664344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programoval, čítal, vytvoril hru, 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žartoval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2500200" y="4429080"/>
            <a:ext cx="664344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hral počítačovú hru, zachránil kamaráta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2500200" y="5643720"/>
            <a:ext cx="66434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tvrdo spal, chcel sa hrať, 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102" name="TextShape 6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5495D24-4414-4986-A26C-5B1B31DEDD5E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13. 10. 2020</a:t>
            </a:fld>
            <a:r>
              <a:rPr b="0" lang="sk-SK" sz="1200" spc="-1" strike="noStrike">
                <a:solidFill>
                  <a:srgbClr val="8b8b8b"/>
                </a:solidFill>
                <a:latin typeface="Calibri"/>
              </a:rPr>
              <a:t> </a:t>
            </a:r>
            <a:fld id="{D56E6B61-BBE4-456F-ABC2-98348085D012}" type="datetime12">
              <a:rPr b="0" lang="sk-SK" sz="1200" spc="-1" strike="noStrike">
                <a:solidFill>
                  <a:srgbClr val="8b8b8b"/>
                </a:solidFill>
                <a:latin typeface="Calibri"/>
              </a:rPr>
              <a:t>04:07 odp.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103" name="CustomShape 7"/>
          <p:cNvSpPr/>
          <p:nvPr/>
        </p:nvSpPr>
        <p:spPr>
          <a:xfrm>
            <a:off x="8286840" y="6429240"/>
            <a:ext cx="571320" cy="428400"/>
          </a:xfrm>
          <a:prstGeom prst="actionButtonForwardNex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8"/>
          <p:cNvSpPr/>
          <p:nvPr/>
        </p:nvSpPr>
        <p:spPr>
          <a:xfrm>
            <a:off x="1643040" y="1214280"/>
            <a:ext cx="66434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Dana Podracká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4" dur="indefinite" restart="never" nodeType="tmRoot">
          <p:childTnLst>
            <p:seq>
              <p:cTn id="145" dur="indefinite" nodeType="mainSeq">
                <p:childTnLst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"/>
          <p:cNvPicPr/>
          <p:nvPr/>
        </p:nvPicPr>
        <p:blipFill>
          <a:blip r:embed="rId1"/>
          <a:srcRect l="62672" t="41220" r="18967" b="32623"/>
          <a:stretch/>
        </p:blipFill>
        <p:spPr>
          <a:xfrm>
            <a:off x="142920" y="2786040"/>
            <a:ext cx="4142880" cy="3785760"/>
          </a:xfrm>
          <a:prstGeom prst="rect">
            <a:avLst/>
          </a:prstGeom>
          <a:ln w="9525"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214200" y="285840"/>
            <a:ext cx="371448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0000"/>
                </a:solidFill>
                <a:latin typeface="Century Schoolbook"/>
              </a:rPr>
              <a:t>Navrhni textu </a:t>
            </a:r>
            <a:r>
              <a:rPr b="0" lang="sk-SK" sz="2800" spc="-1" strike="noStrike">
                <a:solidFill>
                  <a:srgbClr val="006600"/>
                </a:solidFill>
                <a:latin typeface="Century Schoolbook"/>
              </a:rPr>
              <a:t>Malý Muk v deviatom 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6600"/>
                </a:solidFill>
                <a:latin typeface="Century Schoolbook"/>
              </a:rPr>
              <a:t>leveli</a:t>
            </a:r>
            <a:r>
              <a:rPr b="0" lang="sk-SK" sz="2800" spc="-1" strike="noStrike">
                <a:solidFill>
                  <a:srgbClr val="000000"/>
                </a:solidFill>
                <a:latin typeface="Century Schoolbook"/>
              </a:rPr>
              <a:t> iný nadpis. </a:t>
            </a:r>
            <a:endParaRPr b="0" lang="sk-SK" sz="2800" spc="-1" strike="noStrike">
              <a:latin typeface="Arial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2"/>
          <a:srcRect l="43382" t="57628" r="44004" b="30669"/>
          <a:stretch/>
        </p:blipFill>
        <p:spPr>
          <a:xfrm>
            <a:off x="4572000" y="1643040"/>
            <a:ext cx="4214520" cy="1481760"/>
          </a:xfrm>
          <a:prstGeom prst="rect">
            <a:avLst/>
          </a:prstGeom>
          <a:ln w="9525"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4071960" y="214200"/>
            <a:ext cx="528588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0000"/>
                </a:solidFill>
                <a:latin typeface="Century Schoolbook"/>
              </a:rPr>
              <a:t>K názvom ľudových rozprávok napíš názvy hlavnej a jednej vedľajšej postavy.</a:t>
            </a:r>
            <a:endParaRPr b="0" lang="sk-SK" sz="2800" spc="-1" strike="noStrike">
              <a:latin typeface="Arial"/>
            </a:endParaRPr>
          </a:p>
        </p:txBody>
      </p:sp>
      <p:pic>
        <p:nvPicPr>
          <p:cNvPr id="109" name="Picture 2" descr=""/>
          <p:cNvPicPr/>
          <p:nvPr/>
        </p:nvPicPr>
        <p:blipFill>
          <a:blip r:embed="rId3"/>
          <a:srcRect l="55462" t="57628" r="31921" b="29690"/>
          <a:stretch/>
        </p:blipFill>
        <p:spPr>
          <a:xfrm>
            <a:off x="4643280" y="3214800"/>
            <a:ext cx="4071600" cy="1642680"/>
          </a:xfrm>
          <a:prstGeom prst="rect">
            <a:avLst/>
          </a:prstGeom>
          <a:ln w="9525">
            <a:noFill/>
          </a:ln>
        </p:spPr>
      </p:pic>
      <p:pic>
        <p:nvPicPr>
          <p:cNvPr id="110" name="Picture 2" descr=""/>
          <p:cNvPicPr/>
          <p:nvPr/>
        </p:nvPicPr>
        <p:blipFill>
          <a:blip r:embed="rId4"/>
          <a:srcRect l="68093" t="57628" r="17096" b="29690"/>
          <a:stretch/>
        </p:blipFill>
        <p:spPr>
          <a:xfrm>
            <a:off x="4732560" y="4857840"/>
            <a:ext cx="4411080" cy="1856880"/>
          </a:xfrm>
          <a:prstGeom prst="rect">
            <a:avLst/>
          </a:prstGeom>
          <a:ln w="9525">
            <a:noFill/>
          </a:ln>
        </p:spPr>
      </p:pic>
      <p:sp>
        <p:nvSpPr>
          <p:cNvPr id="111" name="CustomShape 3"/>
          <p:cNvSpPr/>
          <p:nvPr/>
        </p:nvSpPr>
        <p:spPr>
          <a:xfrm>
            <a:off x="714240" y="4000680"/>
            <a:ext cx="221436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Zázračné 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papuče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5500800" y="2071800"/>
            <a:ext cx="242856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MARUŠKA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KRÁĽ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113" name="CustomShape 5"/>
          <p:cNvSpPr/>
          <p:nvPr/>
        </p:nvSpPr>
        <p:spPr>
          <a:xfrm>
            <a:off x="4572000" y="3714840"/>
            <a:ext cx="457164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PYŠNÁ PRINCEZNÁ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KRÁĽ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114" name="CustomShape 6"/>
          <p:cNvSpPr/>
          <p:nvPr/>
        </p:nvSpPr>
        <p:spPr>
          <a:xfrm>
            <a:off x="5214960" y="5500800"/>
            <a:ext cx="392868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HLÚPA ŽENA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HRNČIAR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115" name="TextShape 7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C6EC594-D350-440E-9855-095B9F0195D5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13. 10. 2020</a:t>
            </a:fld>
            <a:r>
              <a:rPr b="0" lang="sk-SK" sz="1200" spc="-1" strike="noStrike">
                <a:solidFill>
                  <a:srgbClr val="8b8b8b"/>
                </a:solidFill>
                <a:latin typeface="Calibri"/>
              </a:rPr>
              <a:t> </a:t>
            </a:r>
            <a:fld id="{8B5C637E-0C62-44BD-8E6F-DA4B7858E44A}" type="datetime12">
              <a:rPr b="0" lang="sk-SK" sz="1200" spc="-1" strike="noStrike">
                <a:solidFill>
                  <a:srgbClr val="8b8b8b"/>
                </a:solidFill>
                <a:latin typeface="Calibri"/>
              </a:rPr>
              <a:t>04:07 odp.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116" name="CustomShape 8"/>
          <p:cNvSpPr/>
          <p:nvPr/>
        </p:nvSpPr>
        <p:spPr>
          <a:xfrm>
            <a:off x="8286840" y="6429240"/>
            <a:ext cx="571320" cy="428400"/>
          </a:xfrm>
          <a:prstGeom prst="actionButtonForwardNex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6" dur="indefinite" restart="never" nodeType="tmRoot">
          <p:childTnLst>
            <p:seq>
              <p:cTn id="167" dur="indefinite" nodeType="mainSeq">
                <p:childTnLst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14200" y="285840"/>
            <a:ext cx="8929440" cy="31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6600" spc="-1" strike="noStrike">
                <a:solidFill>
                  <a:srgbClr val="ff0066"/>
                </a:solidFill>
                <a:latin typeface="Comic Sans MS"/>
              </a:rPr>
              <a:t>Človek </a:t>
            </a:r>
            <a:endParaRPr b="0" lang="sk-SK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6600" spc="-1" strike="noStrike">
                <a:solidFill>
                  <a:srgbClr val="ff0066"/>
                </a:solidFill>
                <a:latin typeface="Comic Sans MS"/>
              </a:rPr>
              <a:t>bez priateľstva, je ako lúka bez kvetov.</a:t>
            </a:r>
            <a:endParaRPr b="0" lang="sk-SK" sz="6600" spc="-1" strike="noStrike"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AC16779-C1B0-49CE-9B88-B4129D84EE73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13. 10. 2020</a:t>
            </a:fld>
            <a:r>
              <a:rPr b="0" lang="sk-SK" sz="1200" spc="-1" strike="noStrike">
                <a:solidFill>
                  <a:srgbClr val="8b8b8b"/>
                </a:solidFill>
                <a:latin typeface="Calibri"/>
              </a:rPr>
              <a:t> </a:t>
            </a:r>
            <a:fld id="{C304FB72-DC02-44A0-B6CF-CA6A72E963CA}" type="datetime12">
              <a:rPr b="0" lang="sk-SK" sz="1200" spc="-1" strike="noStrike">
                <a:solidFill>
                  <a:srgbClr val="8b8b8b"/>
                </a:solidFill>
                <a:latin typeface="Calibri"/>
              </a:rPr>
              <a:t>04:07 odp.</a:t>
            </a:fld>
            <a:endParaRPr b="0" lang="sk-SK" sz="1200" spc="-1" strike="noStrike">
              <a:latin typeface="Times New Roman"/>
            </a:endParaRPr>
          </a:p>
        </p:txBody>
      </p:sp>
      <p:pic>
        <p:nvPicPr>
          <p:cNvPr id="119" name="Picture 6" descr="Výsledok vyhľadávania obrázkov pre dopyt friend"/>
          <p:cNvPicPr/>
          <p:nvPr/>
        </p:nvPicPr>
        <p:blipFill>
          <a:blip r:embed="rId1"/>
          <a:stretch/>
        </p:blipFill>
        <p:spPr>
          <a:xfrm>
            <a:off x="1857240" y="3721680"/>
            <a:ext cx="5401080" cy="313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8" dur="indefinite" restart="never" nodeType="tmRoot">
          <p:childTnLst>
            <p:seq>
              <p:cTn id="189" dur="indefinite" nodeType="mainSeq"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4" dur="77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77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6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7" dur="77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198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9" dur="77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200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1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3" dur="77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77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5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6" dur="77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207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8" dur="77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209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14200" y="2000160"/>
            <a:ext cx="8714880" cy="3740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16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http://lib.bibiana.sk/workspace/images/00000007051/podracka_dana.jpg</a:t>
            </a:r>
            <a:r>
              <a:rPr b="0" lang="sk-SK" sz="1600" spc="-1" strike="noStrike">
                <a:solidFill>
                  <a:srgbClr val="000000"/>
                </a:solidFill>
                <a:latin typeface="Calibri"/>
              </a:rPr>
              <a:t> - D.Podracká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http://images.clipartpanda.com/friend-clipart-my-friend-clipart-1.jpg</a:t>
            </a:r>
            <a:r>
              <a:rPr b="0" lang="sk-SK" sz="1600" spc="-1" strike="noStrike">
                <a:solidFill>
                  <a:srgbClr val="000000"/>
                </a:solidFill>
                <a:latin typeface="Calibri"/>
              </a:rPr>
              <a:t> - deti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http://www.databazeknih.cz/images_books/18_/18057/big_pancuskovy-telefon-18057.JPG</a:t>
            </a:r>
            <a:r>
              <a:rPr b="0" lang="sk-SK" sz="1600" spc="-1" strike="noStrike">
                <a:solidFill>
                  <a:srgbClr val="000000"/>
                </a:solidFill>
                <a:latin typeface="Calibri"/>
              </a:rPr>
              <a:t> - Pančuškový telefón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http://www.databazeknih.cz/images_books/18_/18059/big_nedockavy-prvak-18059.jpg</a:t>
            </a:r>
            <a:r>
              <a:rPr b="0" lang="sk-SK" sz="1600" spc="-1" strike="noStrike">
                <a:solidFill>
                  <a:srgbClr val="000000"/>
                </a:solidFill>
                <a:latin typeface="Calibri"/>
              </a:rPr>
              <a:t> - Nedočkavý prvák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http://www.mestskakniznicabojnice.sk/katalog-knih/obrazky/001/001589.jpg</a:t>
            </a:r>
            <a:r>
              <a:rPr b="0" lang="sk-SK" sz="1600" spc="-1" strike="noStrike">
                <a:solidFill>
                  <a:srgbClr val="000000"/>
                </a:solidFill>
                <a:latin typeface="Calibri"/>
              </a:rPr>
              <a:t> - Nezabudni na vílu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 u="sng">
                <a:solidFill>
                  <a:srgbClr val="0000ff"/>
                </a:solidFill>
                <a:uFillTx/>
                <a:latin typeface="Calibri"/>
                <a:hlinkClick r:id="rId6"/>
              </a:rPr>
              <a:t>http://www.antikvart.sk/foto/tovar/bigfoto/25064.jpg</a:t>
            </a:r>
            <a:r>
              <a:rPr b="0" lang="sk-SK" sz="1600" spc="-1" strike="noStrike">
                <a:solidFill>
                  <a:srgbClr val="000000"/>
                </a:solidFill>
                <a:latin typeface="Calibri"/>
              </a:rPr>
              <a:t> - Sovia hora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 u="sng">
                <a:solidFill>
                  <a:srgbClr val="0000ff"/>
                </a:solidFill>
                <a:uFillTx/>
                <a:latin typeface="Calibri"/>
                <a:hlinkClick r:id="rId7"/>
              </a:rPr>
              <a:t>https://farm9.staticflickr.com/8581/16388391485_e5315cdec6_o.gif</a:t>
            </a:r>
            <a:r>
              <a:rPr b="0" lang="sk-SK" sz="1600" spc="-1" strike="noStrike">
                <a:solidFill>
                  <a:srgbClr val="000000"/>
                </a:solidFill>
                <a:latin typeface="Calibri"/>
              </a:rPr>
              <a:t> - level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 u="sng">
                <a:solidFill>
                  <a:srgbClr val="0000ff"/>
                </a:solidFill>
                <a:uFillTx/>
                <a:latin typeface="Calibri"/>
                <a:hlinkClick r:id="rId8"/>
              </a:rPr>
              <a:t>http://codewithmark.com/wp-content/uploads/2016/08/how-to-detect-pressing-Enter-on-keyboard-using-jQuery.jpg</a:t>
            </a:r>
            <a:r>
              <a:rPr b="0" lang="sk-SK" sz="1600" spc="-1" strike="noStrike">
                <a:solidFill>
                  <a:srgbClr val="000000"/>
                </a:solidFill>
                <a:latin typeface="Calibri"/>
              </a:rPr>
              <a:t> - enter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 u="sng">
                <a:solidFill>
                  <a:srgbClr val="0000ff"/>
                </a:solidFill>
                <a:uFillTx/>
                <a:latin typeface="Calibri"/>
                <a:hlinkClick r:id="rId9"/>
              </a:rPr>
              <a:t>http://wallpapercave.com/wp/vWTTP6j.jpg</a:t>
            </a:r>
            <a:r>
              <a:rPr b="0" lang="sk-SK" sz="1600" spc="-1" strike="noStrike">
                <a:solidFill>
                  <a:srgbClr val="000000"/>
                </a:solidFill>
                <a:latin typeface="Calibri"/>
              </a:rPr>
              <a:t> - PC pozadie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 u="sng">
                <a:solidFill>
                  <a:srgbClr val="0000ff"/>
                </a:solidFill>
                <a:uFillTx/>
                <a:latin typeface="Calibri"/>
                <a:hlinkClick r:id="rId10"/>
              </a:rPr>
              <a:t>https://ak0.scstatic.net/1/cdn2-cont14.sweetcouch.com/147366076895093518-ezyprnt-bird-frame-poster-19x13.jpg</a:t>
            </a:r>
            <a:r>
              <a:rPr b="0" lang="sk-SK" sz="1600" spc="-1" strike="noStrike">
                <a:solidFill>
                  <a:srgbClr val="000000"/>
                </a:solidFill>
                <a:latin typeface="Calibri"/>
              </a:rPr>
              <a:t> - pozadie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6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720880" y="214200"/>
            <a:ext cx="943200" cy="364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ZDROJE: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739800" y="785880"/>
            <a:ext cx="5247000" cy="1736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Century Schoolbook"/>
              </a:rPr>
              <a:t>Čítanka pre 3.ročník ZŠ – Mgr. Z.Hirschnerová a kol.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Century Schoolbook"/>
              </a:rPr>
              <a:t>PZ k čítanke - – Mgr. Z.Hirschnerová a kol.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Century Schoolbook"/>
              </a:rPr>
              <a:t>Hravá čítanka – Mgr. T. Alexovičová, Mgr. J. Ďuricová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</p:txBody>
      </p:sp>
      <p:sp>
        <p:nvSpPr>
          <p:cNvPr id="123" name="TextShape 4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6AC3F30-AFBE-48FD-8940-691A15035BD0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13. 10. 2020</a:t>
            </a:fld>
            <a:r>
              <a:rPr b="0" lang="sk-SK" sz="1200" spc="-1" strike="noStrike">
                <a:solidFill>
                  <a:srgbClr val="8b8b8b"/>
                </a:solidFill>
                <a:latin typeface="Calibri"/>
              </a:rPr>
              <a:t> </a:t>
            </a:r>
            <a:fld id="{0BBCB881-7F22-4AAF-9847-73ECBB91FB0D}" type="datetime12">
              <a:rPr b="0" lang="sk-SK" sz="1200" spc="-1" strike="noStrike">
                <a:solidFill>
                  <a:srgbClr val="8b8b8b"/>
                </a:solidFill>
                <a:latin typeface="Calibri"/>
              </a:rPr>
              <a:t>04:07 odp.</a:t>
            </a:fld>
            <a:endParaRPr b="0" lang="sk-SK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Výsledok vyhľadávania obrázkov pre dopyt dana podracká"/>
          <p:cNvPicPr/>
          <p:nvPr/>
        </p:nvPicPr>
        <p:blipFill>
          <a:blip r:embed="rId1"/>
          <a:stretch/>
        </p:blipFill>
        <p:spPr>
          <a:xfrm>
            <a:off x="5286240" y="500040"/>
            <a:ext cx="3495240" cy="4676400"/>
          </a:xfrm>
          <a:prstGeom prst="rect">
            <a:avLst/>
          </a:prstGeom>
          <a:ln w="0"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0" y="500040"/>
            <a:ext cx="5500440" cy="82152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dir="tl" rig="soft">
              <a:rot lat="0" lon="0" rev="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sk-SK" sz="4800" spc="49" strike="noStrike">
                <a:solidFill>
                  <a:srgbClr val="002060"/>
                </a:solidFill>
                <a:latin typeface="Century Schoolbook"/>
              </a:rPr>
              <a:t>Dana Podracká</a:t>
            </a:r>
            <a:endParaRPr b="0" lang="sk-SK" sz="4800" spc="-1" strike="noStrike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614520" y="2286000"/>
            <a:ext cx="424080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k-SK" sz="3600" spc="-1" strike="noStrike">
                <a:solidFill>
                  <a:srgbClr val="000000"/>
                </a:solidFill>
                <a:latin typeface="Century Schoolbook"/>
              </a:rPr>
              <a:t> </a:t>
            </a:r>
            <a:r>
              <a:rPr b="0" lang="sk-SK" sz="3600" spc="-1" strike="noStrike">
                <a:solidFill>
                  <a:srgbClr val="000000"/>
                </a:solidFill>
                <a:latin typeface="Century Schoolbook"/>
              </a:rPr>
              <a:t>slovenská poetka</a:t>
            </a:r>
            <a:endParaRPr b="0" lang="sk-SK" sz="36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k-SK" sz="3600" spc="-1" strike="noStrike">
                <a:solidFill>
                  <a:srgbClr val="000000"/>
                </a:solidFill>
                <a:latin typeface="Century Schoolbook"/>
              </a:rPr>
              <a:t> </a:t>
            </a:r>
            <a:r>
              <a:rPr b="0" lang="sk-SK" sz="3600" spc="-1" strike="noStrike">
                <a:solidFill>
                  <a:srgbClr val="000000"/>
                </a:solidFill>
                <a:latin typeface="Century Schoolbook"/>
              </a:rPr>
              <a:t>autorka kníh pre deti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51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CF3D6BF-DCCC-4AF9-8F6F-20099CC08357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13. 10. 2020</a:t>
            </a:fld>
            <a:r>
              <a:rPr b="0" lang="sk-SK" sz="1200" spc="-1" strike="noStrike">
                <a:solidFill>
                  <a:srgbClr val="8b8b8b"/>
                </a:solidFill>
                <a:latin typeface="Calibri"/>
              </a:rPr>
              <a:t> </a:t>
            </a:r>
            <a:fld id="{0A1AD6A4-36EE-4C62-862D-3A6560B5D09F}" type="datetime12">
              <a:rPr b="0" lang="sk-SK" sz="1200" spc="-1" strike="noStrike">
                <a:solidFill>
                  <a:srgbClr val="8b8b8b"/>
                </a:solidFill>
                <a:latin typeface="Calibri"/>
              </a:rPr>
              <a:t>04:07 odp.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8286840" y="6429240"/>
            <a:ext cx="571320" cy="428400"/>
          </a:xfrm>
          <a:prstGeom prst="actionButtonForwardNex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Výsledok vyhľadávania obrázkov pre dopyt dana podracká"/>
          <p:cNvPicPr/>
          <p:nvPr/>
        </p:nvPicPr>
        <p:blipFill>
          <a:blip r:embed="rId1"/>
          <a:stretch/>
        </p:blipFill>
        <p:spPr>
          <a:xfrm>
            <a:off x="3143160" y="214200"/>
            <a:ext cx="2285640" cy="353160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6" descr="Výsledok vyhľadávania obrázkov pre dopyt dana podracká"/>
          <p:cNvPicPr/>
          <p:nvPr/>
        </p:nvPicPr>
        <p:blipFill>
          <a:blip r:embed="rId2"/>
          <a:stretch/>
        </p:blipFill>
        <p:spPr>
          <a:xfrm>
            <a:off x="5643720" y="214200"/>
            <a:ext cx="2936520" cy="357156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Výsledok vyhľadávania obrázkov pre dopyt dana podracká"/>
          <p:cNvPicPr/>
          <p:nvPr/>
        </p:nvPicPr>
        <p:blipFill>
          <a:blip r:embed="rId3"/>
          <a:stretch/>
        </p:blipFill>
        <p:spPr>
          <a:xfrm>
            <a:off x="3286080" y="3857760"/>
            <a:ext cx="2037960" cy="28573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10" descr="Výsledok vyhľadávania obrázkov pre dopyt dana podracká sovia hora"/>
          <p:cNvPicPr/>
          <p:nvPr/>
        </p:nvPicPr>
        <p:blipFill>
          <a:blip r:embed="rId4"/>
          <a:stretch/>
        </p:blipFill>
        <p:spPr>
          <a:xfrm>
            <a:off x="428760" y="214200"/>
            <a:ext cx="2436480" cy="3500280"/>
          </a:xfrm>
          <a:prstGeom prst="rect">
            <a:avLst/>
          </a:prstGeom>
          <a:ln w="0">
            <a:noFill/>
          </a:ln>
        </p:spPr>
      </p:pic>
      <p:sp>
        <p:nvSpPr>
          <p:cNvPr id="57" name="TextShape 1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3EBD229-0E4D-49B7-9D24-5231A8CD1CF1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13. 10. 2020</a:t>
            </a:fld>
            <a:r>
              <a:rPr b="0" lang="sk-SK" sz="1200" spc="-1" strike="noStrike">
                <a:solidFill>
                  <a:srgbClr val="8b8b8b"/>
                </a:solidFill>
                <a:latin typeface="Calibri"/>
              </a:rPr>
              <a:t> </a:t>
            </a:r>
            <a:fld id="{7F4CCF5B-1B55-421E-A5B1-79294FDDC540}" type="datetime12">
              <a:rPr b="0" lang="sk-SK" sz="1200" spc="-1" strike="noStrike">
                <a:solidFill>
                  <a:srgbClr val="8b8b8b"/>
                </a:solidFill>
                <a:latin typeface="Calibri"/>
              </a:rPr>
              <a:t>04:07 odp.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8286840" y="6429240"/>
            <a:ext cx="571320" cy="428400"/>
          </a:xfrm>
          <a:prstGeom prst="actionButtonForwardNex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" dur="indefinite" restart="never" nodeType="tmRoot">
          <p:childTnLst>
            <p:seq>
              <p:cTn id="29" dur="indefinite" nodeType="mainSeq"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nodeType="after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nodeType="after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nodeType="after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8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414000" y="1500120"/>
            <a:ext cx="107568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ff0000"/>
                </a:solidFill>
                <a:latin typeface="Century Schoolbook"/>
              </a:rPr>
              <a:t>level 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2174400" y="1500120"/>
            <a:ext cx="422748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úroveň v počítačovej hre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720720" y="2428920"/>
            <a:ext cx="40748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ff0000"/>
                </a:solidFill>
                <a:latin typeface="Century Schoolbook"/>
              </a:rPr>
              <a:t>complete</a:t>
            </a: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 (čítaj </a:t>
            </a:r>
            <a:r>
              <a:rPr b="0" i="1" lang="sk-SK" sz="3200" spc="-1" strike="noStrike">
                <a:solidFill>
                  <a:srgbClr val="ff0000"/>
                </a:solidFill>
                <a:latin typeface="Century Schoolbook"/>
              </a:rPr>
              <a:t>kamplít</a:t>
            </a: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)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62" name="CustomShape 4"/>
          <p:cNvSpPr/>
          <p:nvPr/>
        </p:nvSpPr>
        <p:spPr>
          <a:xfrm>
            <a:off x="3827160" y="3143160"/>
            <a:ext cx="471492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(anglické slovo) dokončený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63" name="CustomShape 5"/>
          <p:cNvSpPr/>
          <p:nvPr/>
        </p:nvSpPr>
        <p:spPr>
          <a:xfrm>
            <a:off x="595440" y="4071960"/>
            <a:ext cx="99648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ff0000"/>
                </a:solidFill>
                <a:latin typeface="Century Schoolbook"/>
              </a:rPr>
              <a:t>enter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64" name="CustomShape 6"/>
          <p:cNvSpPr/>
          <p:nvPr/>
        </p:nvSpPr>
        <p:spPr>
          <a:xfrm>
            <a:off x="1857240" y="4071960"/>
            <a:ext cx="728640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(anglické slovo) potvrdenie príkazu ; klávesa používaná na odoslanie vstupu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65" name="CustomShape 7"/>
          <p:cNvSpPr/>
          <p:nvPr/>
        </p:nvSpPr>
        <p:spPr>
          <a:xfrm>
            <a:off x="883080" y="214200"/>
            <a:ext cx="45975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ff0000"/>
                </a:solidFill>
                <a:latin typeface="Century Schoolbook"/>
              </a:rPr>
              <a:t>Spoznávame nové slová</a:t>
            </a:r>
            <a:endParaRPr b="0" lang="sk-SK" sz="3600" spc="-1" strike="noStrike">
              <a:latin typeface="Arial"/>
            </a:endParaRPr>
          </a:p>
        </p:txBody>
      </p:sp>
      <p:pic>
        <p:nvPicPr>
          <p:cNvPr id="66" name="Picture 2" descr="Výsledok vyhľadávania obrázkov pre dopyt level"/>
          <p:cNvPicPr/>
          <p:nvPr/>
        </p:nvPicPr>
        <p:blipFill>
          <a:blip r:embed="rId1"/>
          <a:srcRect l="45965" t="0" r="0" b="0"/>
          <a:stretch/>
        </p:blipFill>
        <p:spPr>
          <a:xfrm>
            <a:off x="6786720" y="785880"/>
            <a:ext cx="2071440" cy="215568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4" descr="Výsledok vyhľadávania obrázkov pre dopyt enter"/>
          <p:cNvPicPr/>
          <p:nvPr/>
        </p:nvPicPr>
        <p:blipFill>
          <a:blip r:embed="rId2"/>
          <a:stretch/>
        </p:blipFill>
        <p:spPr>
          <a:xfrm>
            <a:off x="4143240" y="5179680"/>
            <a:ext cx="2499840" cy="1608120"/>
          </a:xfrm>
          <a:prstGeom prst="rect">
            <a:avLst/>
          </a:prstGeom>
          <a:ln w="0">
            <a:noFill/>
          </a:ln>
        </p:spPr>
      </p:pic>
      <p:sp>
        <p:nvSpPr>
          <p:cNvPr id="68" name="TextShape 8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F492BCA-1044-486E-96CA-794F66BCA492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13. 10. 2020</a:t>
            </a:fld>
            <a:r>
              <a:rPr b="0" lang="sk-SK" sz="1200" spc="-1" strike="noStrike">
                <a:solidFill>
                  <a:srgbClr val="8b8b8b"/>
                </a:solidFill>
                <a:latin typeface="Calibri"/>
              </a:rPr>
              <a:t> </a:t>
            </a:r>
            <a:fld id="{43E54F8D-9CE3-469C-8AC1-3521B70A77A4}" type="datetime12">
              <a:rPr b="0" lang="sk-SK" sz="1200" spc="-1" strike="noStrike">
                <a:solidFill>
                  <a:srgbClr val="8b8b8b"/>
                </a:solidFill>
                <a:latin typeface="Calibri"/>
              </a:rPr>
              <a:t>04:07 odp.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69" name="CustomShape 9"/>
          <p:cNvSpPr/>
          <p:nvPr/>
        </p:nvSpPr>
        <p:spPr>
          <a:xfrm>
            <a:off x="8286840" y="6429240"/>
            <a:ext cx="571320" cy="428400"/>
          </a:xfrm>
          <a:prstGeom prst="actionButtonForwardNex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5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" dur="5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5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357120" y="214200"/>
            <a:ext cx="8786520" cy="50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3600" spc="-1" strike="noStrike">
                <a:solidFill>
                  <a:srgbClr val="002060"/>
                </a:solidFill>
                <a:latin typeface="Century Schoolbook"/>
              </a:rPr>
              <a:t>Iste to bola rozprávková zhoda náhod, že</a:t>
            </a:r>
            <a:endParaRPr b="0" lang="sk-SK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sk-SK" sz="3600" spc="-1" strike="noStrike">
                <a:solidFill>
                  <a:srgbClr val="002060"/>
                </a:solidFill>
                <a:latin typeface="Century Schoolbook"/>
              </a:rPr>
              <a:t>Martin sa volal Muk a jeho otec bol počítačový programátor. Keď mali veľký aj malý Muk dobrú náladu, otec vravel: </a:t>
            </a:r>
            <a:endParaRPr b="0" lang="sk-SK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sk-SK" sz="3600" spc="-1" strike="noStrike">
                <a:solidFill>
                  <a:srgbClr val="002060"/>
                </a:solidFill>
                <a:latin typeface="Century Schoolbook"/>
              </a:rPr>
              <a:t>„</a:t>
            </a:r>
            <a:r>
              <a:rPr b="0" i="1" lang="sk-SK" sz="3600" spc="-1" strike="noStrike">
                <a:solidFill>
                  <a:srgbClr val="002060"/>
                </a:solidFill>
                <a:latin typeface="Century Schoolbook"/>
              </a:rPr>
              <a:t>Tak čo, malý Muk? Kde máš zázračné papuče, aby si v nich zabehol do obchodu? </a:t>
            </a:r>
            <a:r>
              <a:rPr b="0" i="1" lang="sk-SK" sz="3600" spc="-1" strike="noStrike" u="sng">
                <a:solidFill>
                  <a:srgbClr val="002060"/>
                </a:solidFill>
                <a:uFillTx/>
                <a:latin typeface="Century Schoolbook"/>
              </a:rPr>
              <a:t>Jedna noha tam a druhá späť</a:t>
            </a:r>
            <a:r>
              <a:rPr b="0" i="1" lang="sk-SK" sz="3600" spc="-1" strike="noStrike">
                <a:solidFill>
                  <a:srgbClr val="002060"/>
                </a:solidFill>
                <a:latin typeface="Century Schoolbook"/>
              </a:rPr>
              <a:t>.“</a:t>
            </a:r>
            <a:endParaRPr b="0" lang="sk-SK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sk-SK" sz="3600" spc="-1" strike="noStrike">
                <a:solidFill>
                  <a:srgbClr val="002060"/>
                </a:solidFill>
                <a:latin typeface="Century Schoolbook"/>
              </a:rPr>
              <a:t>„</a:t>
            </a:r>
            <a:r>
              <a:rPr b="0" i="1" lang="sk-SK" sz="3600" spc="-1" strike="noStrike">
                <a:solidFill>
                  <a:srgbClr val="002060"/>
                </a:solidFill>
                <a:latin typeface="Century Schoolbook"/>
              </a:rPr>
              <a:t>Nakrokuj mi ich a budem ich mať,“ povedal mu vždy Martin.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3302640" y="6000840"/>
            <a:ext cx="46785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Vysvetli podčiarknutú vetu.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72" name="CustomShape 3"/>
          <p:cNvSpPr/>
          <p:nvPr/>
        </p:nvSpPr>
        <p:spPr>
          <a:xfrm>
            <a:off x="3286440" y="6000840"/>
            <a:ext cx="38631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Znamená </a:t>
            </a:r>
            <a:r>
              <a:rPr b="0" lang="sk-SK" sz="3200" spc="-1" strike="noStrike">
                <a:solidFill>
                  <a:srgbClr val="006600"/>
                </a:solidFill>
                <a:latin typeface="Century Schoolbook"/>
              </a:rPr>
              <a:t>ponáhľať sa.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73" name="TextShape 4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F0A9892-727F-46BC-B285-334EDC7BC7F4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13. 10. 2020</a:t>
            </a:fld>
            <a:r>
              <a:rPr b="0" lang="sk-SK" sz="1200" spc="-1" strike="noStrike">
                <a:solidFill>
                  <a:srgbClr val="8b8b8b"/>
                </a:solidFill>
                <a:latin typeface="Calibri"/>
              </a:rPr>
              <a:t> </a:t>
            </a:r>
            <a:fld id="{26B11152-79DD-47B7-9C4C-E9A96355EBEE}" type="datetime12">
              <a:rPr b="0" lang="sk-SK" sz="1200" spc="-1" strike="noStrike">
                <a:solidFill>
                  <a:srgbClr val="8b8b8b"/>
                </a:solidFill>
                <a:latin typeface="Calibri"/>
              </a:rPr>
              <a:t>04:07 odp.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74" name="CustomShape 5"/>
          <p:cNvSpPr/>
          <p:nvPr/>
        </p:nvSpPr>
        <p:spPr>
          <a:xfrm>
            <a:off x="8286840" y="6429240"/>
            <a:ext cx="571320" cy="428400"/>
          </a:xfrm>
          <a:prstGeom prst="actionButtonForwardNex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0" dur="indefinite" restart="never" nodeType="tmRoot">
          <p:childTnLst>
            <p:seq>
              <p:cTn id="91" dur="indefinite" nodeType="mainSeq">
                <p:childTnLst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00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10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0" y="649296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22DD943-F06C-4075-BD20-969B2EFBA817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13. 10. 2020</a:t>
            </a:fld>
            <a:r>
              <a:rPr b="0" lang="sk-SK" sz="1200" spc="-1" strike="noStrike">
                <a:solidFill>
                  <a:srgbClr val="8b8b8b"/>
                </a:solidFill>
                <a:latin typeface="Calibri"/>
              </a:rPr>
              <a:t> </a:t>
            </a:r>
            <a:fld id="{31E0BCCD-5EE7-4AC5-A9AE-35CBBD225148}" type="datetime12">
              <a:rPr b="0" lang="sk-SK" sz="1200" spc="-1" strike="noStrike">
                <a:solidFill>
                  <a:srgbClr val="8b8b8b"/>
                </a:solidFill>
                <a:latin typeface="Calibri"/>
              </a:rPr>
              <a:t>04:07 odp.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285840" y="285840"/>
            <a:ext cx="792936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sk-SK" sz="3600" spc="-1" strike="noStrike">
                <a:solidFill>
                  <a:srgbClr val="006600"/>
                </a:solidFill>
                <a:latin typeface="Century Schoolbook"/>
              </a:rPr>
              <a:t>Hlavná postava </a:t>
            </a:r>
            <a:r>
              <a:rPr b="0" lang="sk-SK" sz="3600" spc="-1" strike="noStrike">
                <a:solidFill>
                  <a:srgbClr val="000000"/>
                </a:solidFill>
                <a:latin typeface="Century Schoolbook"/>
              </a:rPr>
              <a:t>je literárna postava, okolo ktorej sa sústreďuje dej literárneho diela (napríklad Pipi Dlhá Pančucha, Matilda).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428760" y="2928960"/>
            <a:ext cx="79293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0000"/>
                </a:solidFill>
                <a:latin typeface="Century Schoolbook"/>
              </a:rPr>
              <a:t>Postavy, ktoré nie sú hlavnými postavami, nazývame </a:t>
            </a:r>
            <a:r>
              <a:rPr b="1" lang="sk-SK" sz="3600" spc="-1" strike="noStrike">
                <a:solidFill>
                  <a:srgbClr val="006600"/>
                </a:solidFill>
                <a:latin typeface="Century Schoolbook"/>
              </a:rPr>
              <a:t>vedľajšie postavy</a:t>
            </a:r>
            <a:r>
              <a:rPr b="0" lang="sk-SK" sz="3600" spc="-1" strike="noStrike">
                <a:solidFill>
                  <a:srgbClr val="000000"/>
                </a:solidFill>
                <a:latin typeface="Century Schoolbook"/>
              </a:rPr>
              <a:t>.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78" name="CustomShape 4"/>
          <p:cNvSpPr/>
          <p:nvPr/>
        </p:nvSpPr>
        <p:spPr>
          <a:xfrm>
            <a:off x="357120" y="4643280"/>
            <a:ext cx="792936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sk-SK" sz="3600" spc="-1" strike="noStrike">
                <a:solidFill>
                  <a:srgbClr val="006600"/>
                </a:solidFill>
                <a:latin typeface="Century Schoolbook"/>
              </a:rPr>
              <a:t>Vedľajšie  postavy </a:t>
            </a:r>
            <a:r>
              <a:rPr b="0" lang="sk-SK" sz="3600" spc="-1" strike="noStrike">
                <a:solidFill>
                  <a:srgbClr val="000000"/>
                </a:solidFill>
                <a:latin typeface="Century Schoolbook"/>
              </a:rPr>
              <a:t>vystupujú len </a:t>
            </a:r>
            <a:endParaRPr b="0" lang="sk-SK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0000"/>
                </a:solidFill>
                <a:latin typeface="Century Schoolbook"/>
              </a:rPr>
              <a:t>v niektorých častiach diel, nesústreďuje sa na nich  hlavný dej.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79" name="CustomShape 5"/>
          <p:cNvSpPr/>
          <p:nvPr/>
        </p:nvSpPr>
        <p:spPr>
          <a:xfrm>
            <a:off x="8286840" y="6429240"/>
            <a:ext cx="571320" cy="428400"/>
          </a:xfrm>
          <a:prstGeom prst="actionButtonForwardNex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2" dur="indefinite" restart="never" nodeType="tmRoot">
          <p:childTnLst>
            <p:seq>
              <p:cTn id="113" dur="indefinite" nodeType="mainSeq"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"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2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Výsledok vyhľadávania obrázkov pre dopyt pc game frame"/>
          <p:cNvPicPr/>
          <p:nvPr/>
        </p:nvPicPr>
        <p:blipFill>
          <a:blip r:embed="rId1"/>
          <a:srcRect l="12497" t="25687" r="12572" b="25687"/>
          <a:stretch/>
        </p:blipFill>
        <p:spPr>
          <a:xfrm>
            <a:off x="0" y="0"/>
            <a:ext cx="9136800" cy="6857640"/>
          </a:xfrm>
          <a:prstGeom prst="rect">
            <a:avLst/>
          </a:prstGeom>
          <a:ln w="0">
            <a:noFill/>
          </a:ln>
        </p:spPr>
      </p:pic>
      <p:sp>
        <p:nvSpPr>
          <p:cNvPr id="81" name="TextShape 1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404F35F-E33E-4BE8-A692-6E7688994B16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13. 10. 2020</a:t>
            </a:fld>
            <a:r>
              <a:rPr b="0" lang="sk-SK" sz="1200" spc="-1" strike="noStrike">
                <a:solidFill>
                  <a:srgbClr val="8b8b8b"/>
                </a:solidFill>
                <a:latin typeface="Calibri"/>
              </a:rPr>
              <a:t> </a:t>
            </a:r>
            <a:fld id="{61214AAC-3AEF-40EA-A429-ECD800669AC8}" type="datetime12">
              <a:rPr b="0" lang="sk-SK" sz="1200" spc="-1" strike="noStrike">
                <a:solidFill>
                  <a:srgbClr val="8b8b8b"/>
                </a:solidFill>
                <a:latin typeface="Calibri"/>
              </a:rPr>
              <a:t>04:07 odp.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285840" y="285840"/>
            <a:ext cx="792936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1. Ktorá postava v príbehu je hlavná? Vysvetli prečo.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285840" y="4643280"/>
            <a:ext cx="792936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2. Prečo sa Martin dlhší čas nestretával so svojím najlepším kamarátom?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8286840" y="6429240"/>
            <a:ext cx="571320" cy="428400"/>
          </a:xfrm>
          <a:prstGeom prst="actionButtonForwardNex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Výsledok vyhľadávania obrázkov pre dopyt pc game frame"/>
          <p:cNvPicPr/>
          <p:nvPr/>
        </p:nvPicPr>
        <p:blipFill>
          <a:blip r:embed="rId1"/>
          <a:srcRect l="12497" t="25687" r="12572" b="25687"/>
          <a:stretch/>
        </p:blipFill>
        <p:spPr>
          <a:xfrm>
            <a:off x="0" y="0"/>
            <a:ext cx="9136800" cy="6857640"/>
          </a:xfrm>
          <a:prstGeom prst="rect">
            <a:avLst/>
          </a:prstGeom>
          <a:ln w="0"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C52F847-AB77-41BD-B09E-69CBF4EFA619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13. 10. 2020</a:t>
            </a:fld>
            <a:r>
              <a:rPr b="0" lang="sk-SK" sz="1200" spc="-1" strike="noStrike">
                <a:solidFill>
                  <a:srgbClr val="8b8b8b"/>
                </a:solidFill>
                <a:latin typeface="Calibri"/>
              </a:rPr>
              <a:t> </a:t>
            </a:r>
            <a:fld id="{A76B3A35-ABAF-4DED-BE59-7E96FE91BF4B}" type="datetime12">
              <a:rPr b="0" lang="sk-SK" sz="1200" spc="-1" strike="noStrike">
                <a:solidFill>
                  <a:srgbClr val="8b8b8b"/>
                </a:solidFill>
                <a:latin typeface="Calibri"/>
              </a:rPr>
              <a:t>04:07 odp.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285840" y="285840"/>
            <a:ext cx="828648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3. Čo si Martin so Števom sľúbili na konci príbehu?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285840" y="4643280"/>
            <a:ext cx="792936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4. Povedz, ako si ty pochopil význam poslednej vety o tom, že chlapci začali krotiť škorpióna.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8286840" y="6429240"/>
            <a:ext cx="571320" cy="428400"/>
          </a:xfrm>
          <a:prstGeom prst="actionButtonForwardNex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0" dur="indefinite" restart="never" nodeType="tmRoot">
          <p:childTnLst>
            <p:seq>
              <p:cTn id="131" dur="indefinite" nodeType="mainSeq">
                <p:childTnLst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Výsledok vyhľadávania obrázkov pre dopyt pc game frame"/>
          <p:cNvPicPr/>
          <p:nvPr/>
        </p:nvPicPr>
        <p:blipFill>
          <a:blip r:embed="rId1"/>
          <a:srcRect l="12497" t="25687" r="12572" b="25687"/>
          <a:stretch/>
        </p:blipFill>
        <p:spPr>
          <a:xfrm>
            <a:off x="0" y="0"/>
            <a:ext cx="9136800" cy="6857640"/>
          </a:xfrm>
          <a:prstGeom prst="rect">
            <a:avLst/>
          </a:prstGeom>
          <a:ln w="0">
            <a:noFill/>
          </a:ln>
        </p:spPr>
      </p:pic>
      <p:sp>
        <p:nvSpPr>
          <p:cNvPr id="91" name="TextShape 1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2221ABA-ED4A-4203-A92D-6696FAE5EF6F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13. 10. 2020</a:t>
            </a:fld>
            <a:r>
              <a:rPr b="0" lang="sk-SK" sz="1200" spc="-1" strike="noStrike">
                <a:solidFill>
                  <a:srgbClr val="8b8b8b"/>
                </a:solidFill>
                <a:latin typeface="Calibri"/>
              </a:rPr>
              <a:t> </a:t>
            </a:r>
            <a:fld id="{4A1CA717-31C0-4E75-BE79-B4FCAFBE2BDD}" type="datetime12">
              <a:rPr b="0" lang="sk-SK" sz="1200" spc="-1" strike="noStrike">
                <a:solidFill>
                  <a:srgbClr val="8b8b8b"/>
                </a:solidFill>
                <a:latin typeface="Calibri"/>
              </a:rPr>
              <a:t>04:07 odp.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285840" y="285840"/>
            <a:ext cx="828648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5. Aké počítačové hry najradšej hráte?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285840" y="4643280"/>
            <a:ext cx="792936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entury Schoolbook"/>
              </a:rPr>
              <a:t>6. Máte s rodičmi dohodnuté nejaké pravidlá o používaní počítača?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8286840" y="6429240"/>
            <a:ext cx="571320" cy="428400"/>
          </a:xfrm>
          <a:prstGeom prst="actionButtonForwardNex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7" dur="indefinite" restart="never" nodeType="tmRoot">
          <p:childTnLst>
            <p:seq>
              <p:cTn id="138" dur="indefinite" nodeType="mainSeq">
                <p:childTnLst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Application>LibreOffice/7.0.1.2$Windows_X86_64 LibreOffice_project/7cbcfc562f6eb6708b5ff7d7397325de9e764452</Application>
  <Words>454</Words>
  <Paragraphs>79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2016-10-03T16:03:19Z</dcterms:created>
  <dc:creator>Mgr. Danka Spišáková</dc:creator>
  <dc:description/>
  <dc:language>sk-SK</dc:language>
  <cp:lastModifiedBy/>
  <dcterms:modified xsi:type="dcterms:W3CDTF">2020-10-13T16:07:49Z</dcterms:modified>
  <cp:revision>5</cp:revision>
  <dc:subject/>
  <dc:title>Snímka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Prezentácia na obrazovke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